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7" r:id="rId4"/>
    <p:sldId id="258" r:id="rId5"/>
    <p:sldId id="265" r:id="rId6"/>
    <p:sldId id="259" r:id="rId7"/>
    <p:sldId id="260" r:id="rId8"/>
    <p:sldId id="262" r:id="rId9"/>
    <p:sldId id="264" r:id="rId10"/>
    <p:sldId id="261" r:id="rId11"/>
    <p:sldId id="263" r:id="rId12"/>
    <p:sldId id="268" r:id="rId13"/>
  </p:sldIdLst>
  <p:sldSz cx="18288000" cy="10287000"/>
  <p:notesSz cx="6858000" cy="9144000"/>
  <p:embeddedFontLst>
    <p:embeddedFont>
      <p:font typeface="Open Sans Extra Bold" panose="020B0604020202020204" charset="0"/>
      <p:regular r:id="rId14"/>
    </p:embeddedFont>
    <p:embeddedFont>
      <p:font typeface="Poppins" panose="00000500000000000000" pitchFamily="2" charset="0"/>
      <p:regular r:id="rId15"/>
      <p:bold r:id="rId16"/>
      <p:italic r:id="rId17"/>
      <p:boldItalic r:id="rId18"/>
    </p:embeddedFont>
    <p:embeddedFont>
      <p:font typeface="Poppins Bold" panose="00000800000000000000"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63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17/06/relationships/model3d" Target="../media/model3d1.glb"/><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lidehunter.com/powerpoint-templates/pixels-blue-powerpoint-template/" TargetMode="External"/><Relationship Id="rId3" Type="http://schemas.openxmlformats.org/officeDocument/2006/relationships/hyperlink" Target="https://www.navigaweb.net/2020/12/come-aprire-file-csv-in-modo-corretto.html" TargetMode="External"/><Relationship Id="rId7" Type="http://schemas.openxmlformats.org/officeDocument/2006/relationships/hyperlink" Target="https://www.homeworklib.com/qaa/1611328/describe-the-etl-process-why-is-it-important-to" TargetMode="External"/><Relationship Id="rId12" Type="http://schemas.openxmlformats.org/officeDocument/2006/relationships/image" Target="../media/image16.jpg"/><Relationship Id="rId2" Type="http://schemas.openxmlformats.org/officeDocument/2006/relationships/image" Target="../media/image11.jp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hyperlink" Target="https://www.orientacionandujar.es/2023/05/19/material-manipulativo-con-pictogramas-cuaderno-en-imagenes-mi-rutina/kisspng-microsoft-powerpoint-presentation-program-slide-sh-5b3b3a3014e8e4-9114350115306081760857/" TargetMode="External"/><Relationship Id="rId5" Type="http://schemas.openxmlformats.org/officeDocument/2006/relationships/hyperlink" Target="https://blog.hametbenoit.info/2019/11/04/power-bi-the-new-exe-installer-command-lines/" TargetMode="External"/><Relationship Id="rId15" Type="http://schemas.openxmlformats.org/officeDocument/2006/relationships/image" Target="../media/image18.png"/><Relationship Id="rId10" Type="http://schemas.openxmlformats.org/officeDocument/2006/relationships/image" Target="../media/image15.jpg"/><Relationship Id="rId4" Type="http://schemas.openxmlformats.org/officeDocument/2006/relationships/image" Target="../media/image12.png"/><Relationship Id="rId9" Type="http://schemas.openxmlformats.org/officeDocument/2006/relationships/hyperlink" Target="https://hexcelligent.fi/category/power-bi-desktop/" TargetMode="External"/><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d"/><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microsoft.com/office/2017/06/relationships/model3d" Target="../media/model3d1.glb"/><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06336" y="4617748"/>
            <a:ext cx="8480664" cy="2215991"/>
          </a:xfrm>
          <a:prstGeom prst="rect">
            <a:avLst/>
          </a:prstGeom>
        </p:spPr>
        <p:txBody>
          <a:bodyPr wrap="square" lIns="0" tIns="0" rIns="0" bIns="0" rtlCol="0" anchor="t">
            <a:spAutoFit/>
          </a:bodyPr>
          <a:lstStyle/>
          <a:p>
            <a:pPr algn="l">
              <a:spcBef>
                <a:spcPct val="0"/>
              </a:spcBef>
            </a:pPr>
            <a:r>
              <a:rPr lang="en-US" sz="7200" spc="-300" dirty="0">
                <a:solidFill>
                  <a:srgbClr val="051D40"/>
                </a:solidFill>
                <a:latin typeface="Open Sans Extra Bold"/>
                <a:ea typeface="Open Sans Extra Bold"/>
                <a:cs typeface="Open Sans Extra Bold"/>
                <a:sym typeface="Open Sans Extra Bold"/>
              </a:rPr>
              <a:t>WORLD        CUP ANALYSIS PROJECT</a:t>
            </a:r>
          </a:p>
        </p:txBody>
      </p:sp>
      <p:grpSp>
        <p:nvGrpSpPr>
          <p:cNvPr id="7" name="Group 7"/>
          <p:cNvGrpSpPr/>
          <p:nvPr/>
        </p:nvGrpSpPr>
        <p:grpSpPr>
          <a:xfrm>
            <a:off x="16078200" y="-1609126"/>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8" name="TextBox 18"/>
          <p:cNvSpPr txBox="1"/>
          <p:nvPr/>
        </p:nvSpPr>
        <p:spPr>
          <a:xfrm>
            <a:off x="2527395" y="8669412"/>
            <a:ext cx="3028269" cy="974113"/>
          </a:xfrm>
          <a:prstGeom prst="rect">
            <a:avLst/>
          </a:prstGeom>
        </p:spPr>
        <p:txBody>
          <a:bodyPr wrap="square" lIns="0" tIns="0" rIns="0" bIns="0" rtlCol="0" anchor="t">
            <a:spAutoFit/>
          </a:bodyPr>
          <a:lstStyle/>
          <a:p>
            <a:pPr algn="l">
              <a:lnSpc>
                <a:spcPts val="3855"/>
              </a:lnSpc>
              <a:spcBef>
                <a:spcPct val="0"/>
              </a:spcBef>
            </a:pPr>
            <a:r>
              <a:rPr lang="en-US" sz="2753" spc="-55" dirty="0">
                <a:solidFill>
                  <a:srgbClr val="051D40"/>
                </a:solidFill>
                <a:latin typeface="Poppins"/>
                <a:ea typeface="Poppins"/>
                <a:cs typeface="Poppins"/>
                <a:sym typeface="Poppins"/>
              </a:rPr>
              <a:t>Presentation By </a:t>
            </a:r>
          </a:p>
          <a:p>
            <a:pPr algn="l">
              <a:lnSpc>
                <a:spcPts val="3855"/>
              </a:lnSpc>
              <a:spcBef>
                <a:spcPct val="0"/>
              </a:spcBef>
            </a:pPr>
            <a:r>
              <a:rPr lang="en-US" sz="2753" spc="-55" dirty="0">
                <a:solidFill>
                  <a:srgbClr val="051D40"/>
                </a:solidFill>
                <a:latin typeface="Poppins"/>
                <a:ea typeface="Poppins"/>
                <a:cs typeface="Poppins"/>
                <a:sym typeface="Poppins"/>
              </a:rPr>
              <a:t>Saniya Shaikh</a:t>
            </a:r>
          </a:p>
        </p:txBody>
      </p:sp>
      <p:pic>
        <p:nvPicPr>
          <p:cNvPr id="34" name="Picture 33">
            <a:extLst>
              <a:ext uri="{FF2B5EF4-FFF2-40B4-BE49-F238E27FC236}">
                <a16:creationId xmlns:a16="http://schemas.microsoft.com/office/drawing/2014/main" id="{F256AE96-78E9-7196-FF6E-88A2CB57E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924300"/>
            <a:ext cx="1296901" cy="1752600"/>
          </a:xfrm>
          <a:prstGeom prst="rect">
            <a:avLst/>
          </a:prstGeom>
        </p:spPr>
      </p:pic>
      <p:pic>
        <p:nvPicPr>
          <p:cNvPr id="35" name="Picture 34">
            <a:extLst>
              <a:ext uri="{FF2B5EF4-FFF2-40B4-BE49-F238E27FC236}">
                <a16:creationId xmlns:a16="http://schemas.microsoft.com/office/drawing/2014/main" id="{23A4BA14-A169-A51D-9B63-F03BF14EA966}"/>
              </a:ext>
            </a:extLst>
          </p:cNvPr>
          <p:cNvPicPr>
            <a:picLocks noChangeAspect="1"/>
          </p:cNvPicPr>
          <p:nvPr/>
        </p:nvPicPr>
        <p:blipFill>
          <a:blip r:embed="rId4"/>
          <a:stretch>
            <a:fillRect/>
          </a:stretch>
        </p:blipFill>
        <p:spPr>
          <a:xfrm>
            <a:off x="2511883" y="643475"/>
            <a:ext cx="4660035" cy="3106690"/>
          </a:xfrm>
          <a:prstGeom prst="rect">
            <a:avLst/>
          </a:prstGeom>
        </p:spPr>
      </p:pic>
      <p:pic>
        <p:nvPicPr>
          <p:cNvPr id="37" name="Picture 36">
            <a:extLst>
              <a:ext uri="{FF2B5EF4-FFF2-40B4-BE49-F238E27FC236}">
                <a16:creationId xmlns:a16="http://schemas.microsoft.com/office/drawing/2014/main" id="{99F7CD04-FFF6-A1A8-74CB-1F7D82482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4076" y="625040"/>
            <a:ext cx="6066611" cy="89100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scene3d>
            <a:camera prst="perspectiveLeft"/>
            <a:lightRig rig="threePt" dir="t"/>
          </a:scene3d>
        </p:spPr>
      </p:pic>
      <p:grpSp>
        <p:nvGrpSpPr>
          <p:cNvPr id="20" name="Group 19">
            <a:extLst>
              <a:ext uri="{FF2B5EF4-FFF2-40B4-BE49-F238E27FC236}">
                <a16:creationId xmlns:a16="http://schemas.microsoft.com/office/drawing/2014/main" id="{A5910BF0-E872-CC3C-6EC8-B982FADE8A4C}"/>
              </a:ext>
            </a:extLst>
          </p:cNvPr>
          <p:cNvGrpSpPr/>
          <p:nvPr/>
        </p:nvGrpSpPr>
        <p:grpSpPr>
          <a:xfrm>
            <a:off x="3013954" y="6956812"/>
            <a:ext cx="5082530" cy="565770"/>
            <a:chOff x="2527395" y="7000591"/>
            <a:chExt cx="5082530" cy="565770"/>
          </a:xfrm>
        </p:grpSpPr>
        <p:sp>
          <p:nvSpPr>
            <p:cNvPr id="2" name="TextBox 1">
              <a:extLst>
                <a:ext uri="{FF2B5EF4-FFF2-40B4-BE49-F238E27FC236}">
                  <a16:creationId xmlns:a16="http://schemas.microsoft.com/office/drawing/2014/main" id="{B2D49330-2A2C-3D98-DA9F-A35BD344CB37}"/>
                </a:ext>
              </a:extLst>
            </p:cNvPr>
            <p:cNvSpPr txBox="1"/>
            <p:nvPr/>
          </p:nvSpPr>
          <p:spPr>
            <a:xfrm>
              <a:off x="3118490" y="7000591"/>
              <a:ext cx="4491435" cy="523220"/>
            </a:xfrm>
            <a:prstGeom prst="rect">
              <a:avLst/>
            </a:prstGeom>
            <a:noFill/>
          </p:spPr>
          <p:txBody>
            <a:bodyPr wrap="square" rtlCol="0">
              <a:spAutoFit/>
            </a:bodyPr>
            <a:lstStyle/>
            <a:p>
              <a:r>
                <a:rPr lang="en-US" sz="2800" dirty="0">
                  <a:solidFill>
                    <a:schemeClr val="tx2">
                      <a:lumMod val="50000"/>
                    </a:schemeClr>
                  </a:solidFill>
                  <a:latin typeface="Open Sans Extra Bold" panose="020B0604020202020204" charset="0"/>
                  <a:ea typeface="Open Sans Extra Bold" panose="020B0604020202020204" charset="0"/>
                  <a:cs typeface="Open Sans Extra Bold" panose="020B0604020202020204" charset="0"/>
                </a:rPr>
                <a:t>1930     -      2014</a:t>
              </a:r>
              <a:endParaRPr lang="en-IN" sz="2800" dirty="0">
                <a:solidFill>
                  <a:schemeClr val="tx2">
                    <a:lumMod val="50000"/>
                  </a:schemeClr>
                </a:solidFill>
                <a:latin typeface="Open Sans Extra Bold" panose="020B0604020202020204" charset="0"/>
                <a:ea typeface="Open Sans Extra Bold" panose="020B0604020202020204" charset="0"/>
                <a:cs typeface="Open Sans Extra Bold" panose="020B0604020202020204" charset="0"/>
              </a:endParaRPr>
            </a:p>
          </p:txBody>
        </p:sp>
        <mc:AlternateContent xmlns:mc="http://schemas.openxmlformats.org/markup-compatibility/2006">
          <mc:Choice xmlns:am3d="http://schemas.microsoft.com/office/drawing/2017/model3d" Requires="am3d">
            <p:graphicFrame>
              <p:nvGraphicFramePr>
                <p:cNvPr id="17" name="3D Model 16" descr="Football Soccer Ball">
                  <a:extLst>
                    <a:ext uri="{FF2B5EF4-FFF2-40B4-BE49-F238E27FC236}">
                      <a16:creationId xmlns:a16="http://schemas.microsoft.com/office/drawing/2014/main" id="{EB0B84E9-B831-495D-226F-1D82F87061FE}"/>
                    </a:ext>
                  </a:extLst>
                </p:cNvPr>
                <p:cNvGraphicFramePr>
                  <a:graphicFrameLocks noChangeAspect="1"/>
                </p:cNvGraphicFramePr>
                <p:nvPr>
                  <p:extLst>
                    <p:ext uri="{D42A27DB-BD31-4B8C-83A1-F6EECF244321}">
                      <p14:modId xmlns:p14="http://schemas.microsoft.com/office/powerpoint/2010/main" val="3307765201"/>
                    </p:ext>
                  </p:extLst>
                </p:nvPr>
              </p:nvGraphicFramePr>
              <p:xfrm>
                <a:off x="2527395" y="7005513"/>
                <a:ext cx="560847" cy="560848"/>
              </p:xfrm>
              <a:graphic>
                <a:graphicData uri="http://schemas.microsoft.com/office/drawing/2017/model3d">
                  <am3d:model3d r:embed="rId6">
                    <am3d:spPr>
                      <a:xfrm>
                        <a:off x="0" y="0"/>
                        <a:ext cx="560847" cy="560848"/>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8305134" ay="-798518" az="10107392"/>
                      <am3d:postTrans dx="0" dy="0" dz="0"/>
                    </am3d:trans>
                    <am3d:raster rName="Office3DRenderer" rVer="16.0.8326">
                      <am3d:blip r:embed="rId7"/>
                    </am3d:raster>
                    <am3d:objViewport viewportSz="9059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Football Soccer Ball">
                  <a:extLst>
                    <a:ext uri="{FF2B5EF4-FFF2-40B4-BE49-F238E27FC236}">
                      <a16:creationId xmlns:a16="http://schemas.microsoft.com/office/drawing/2014/main" id="{EB0B84E9-B831-495D-226F-1D82F87061FE}"/>
                    </a:ext>
                  </a:extLst>
                </p:cNvPr>
                <p:cNvPicPr>
                  <a:picLocks noGrp="1" noRot="1" noChangeAspect="1" noMove="1" noResize="1" noEditPoints="1" noAdjustHandles="1" noChangeArrowheads="1" noChangeShapeType="1" noCrop="1"/>
                </p:cNvPicPr>
                <p:nvPr/>
              </p:nvPicPr>
              <p:blipFill>
                <a:blip r:embed="rId7"/>
                <a:stretch>
                  <a:fillRect/>
                </a:stretch>
              </p:blipFill>
              <p:spPr>
                <a:xfrm>
                  <a:off x="3013954" y="6961734"/>
                  <a:ext cx="560847" cy="560848"/>
                </a:xfrm>
                <a:prstGeom prst="rect">
                  <a:avLst/>
                </a:prstGeom>
              </p:spPr>
            </p:pic>
          </mc:Fallback>
        </mc:AlternateContent>
        <p:pic>
          <p:nvPicPr>
            <p:cNvPr id="19" name="Picture 18">
              <a:extLst>
                <a:ext uri="{FF2B5EF4-FFF2-40B4-BE49-F238E27FC236}">
                  <a16:creationId xmlns:a16="http://schemas.microsoft.com/office/drawing/2014/main" id="{12080537-B447-4395-EDCC-769346625E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V="1">
              <a:off x="6219014" y="7024327"/>
              <a:ext cx="522475" cy="52322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2" name="Octagon 21">
            <a:extLst>
              <a:ext uri="{FF2B5EF4-FFF2-40B4-BE49-F238E27FC236}">
                <a16:creationId xmlns:a16="http://schemas.microsoft.com/office/drawing/2014/main" id="{56874CFA-0A8E-A68E-26D3-854B7EB52168}"/>
              </a:ext>
            </a:extLst>
          </p:cNvPr>
          <p:cNvSpPr/>
          <p:nvPr/>
        </p:nvSpPr>
        <p:spPr>
          <a:xfrm>
            <a:off x="13876972" y="8685528"/>
            <a:ext cx="2262177" cy="114796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1" name="Octagon 20">
            <a:extLst>
              <a:ext uri="{FF2B5EF4-FFF2-40B4-BE49-F238E27FC236}">
                <a16:creationId xmlns:a16="http://schemas.microsoft.com/office/drawing/2014/main" id="{9E8F181E-C678-38A2-F515-4E9D6107AA07}"/>
              </a:ext>
            </a:extLst>
          </p:cNvPr>
          <p:cNvSpPr/>
          <p:nvPr/>
        </p:nvSpPr>
        <p:spPr>
          <a:xfrm>
            <a:off x="7907488" y="8691323"/>
            <a:ext cx="2345425" cy="114796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0" name="Octagon 19">
            <a:extLst>
              <a:ext uri="{FF2B5EF4-FFF2-40B4-BE49-F238E27FC236}">
                <a16:creationId xmlns:a16="http://schemas.microsoft.com/office/drawing/2014/main" id="{04801AB1-E533-6F53-6660-E37A4E023A17}"/>
              </a:ext>
            </a:extLst>
          </p:cNvPr>
          <p:cNvSpPr/>
          <p:nvPr/>
        </p:nvSpPr>
        <p:spPr>
          <a:xfrm>
            <a:off x="1874787" y="8685527"/>
            <a:ext cx="2345425" cy="1153755"/>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2600676"/>
            <a:ext cx="5841799" cy="5844627"/>
            <a:chOff x="0" y="0"/>
            <a:chExt cx="1554321" cy="1369365"/>
          </a:xfrm>
          <a:noFill/>
          <a:effectLst>
            <a:glow rad="228600">
              <a:schemeClr val="accent1">
                <a:satMod val="175000"/>
                <a:alpha val="40000"/>
              </a:schemeClr>
            </a:glow>
          </a:effectLst>
          <a:scene3d>
            <a:camera prst="obliqueBottomRight"/>
            <a:lightRig rig="threePt" dir="t"/>
          </a:scene3d>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grpFill/>
            <a:sp3d>
              <a:bevelT w="101600" prst="riblet"/>
            </a:sp3d>
          </p:spPr>
        </p:sp>
        <p:sp>
          <p:nvSpPr>
            <p:cNvPr id="7" name="TextBox 7"/>
            <p:cNvSpPr txBox="1"/>
            <p:nvPr/>
          </p:nvSpPr>
          <p:spPr>
            <a:xfrm>
              <a:off x="0" y="-38100"/>
              <a:ext cx="1554321" cy="1407465"/>
            </a:xfrm>
            <a:prstGeom prst="rect">
              <a:avLst/>
            </a:prstGeom>
            <a:grpFill/>
            <a:sp3d>
              <a:bevelT w="101600" prst="riblet"/>
            </a:sp3d>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2600676"/>
            <a:ext cx="5841799" cy="5844627"/>
            <a:chOff x="0" y="0"/>
            <a:chExt cx="1554321" cy="1369365"/>
          </a:xfrm>
          <a:noFill/>
          <a:effectLst>
            <a:glow rad="228600">
              <a:schemeClr val="accent1">
                <a:satMod val="175000"/>
                <a:alpha val="40000"/>
              </a:schemeClr>
            </a:glow>
          </a:effectLst>
          <a:scene3d>
            <a:camera prst="obliqueBottomRight"/>
            <a:lightRig rig="threePt" dir="t"/>
          </a:scene3d>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grpFill/>
            <a:sp3d>
              <a:bevelT w="101600" prst="riblet"/>
            </a:sp3d>
          </p:spPr>
          <p:txBody>
            <a:bodyPr/>
            <a:lstStyle/>
            <a:p>
              <a:endParaRPr lang="en-IN"/>
            </a:p>
          </p:txBody>
        </p:sp>
        <p:sp>
          <p:nvSpPr>
            <p:cNvPr id="10" name="TextBox 10"/>
            <p:cNvSpPr txBox="1"/>
            <p:nvPr/>
          </p:nvSpPr>
          <p:spPr>
            <a:xfrm>
              <a:off x="0" y="-38100"/>
              <a:ext cx="1554321" cy="1407465"/>
            </a:xfrm>
            <a:prstGeom prst="rect">
              <a:avLst/>
            </a:prstGeom>
            <a:grpFill/>
            <a:sp3d>
              <a:bevelT w="101600" prst="riblet"/>
            </a:sp3d>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2600676"/>
            <a:ext cx="5841799" cy="5844627"/>
            <a:chOff x="0" y="0"/>
            <a:chExt cx="1554321" cy="1369365"/>
          </a:xfrm>
          <a:noFill/>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grpFill/>
          </p:spPr>
        </p:sp>
        <p:sp>
          <p:nvSpPr>
            <p:cNvPr id="13" name="TextBox 13"/>
            <p:cNvSpPr txBox="1"/>
            <p:nvPr/>
          </p:nvSpPr>
          <p:spPr>
            <a:xfrm>
              <a:off x="0" y="-38100"/>
              <a:ext cx="1554321" cy="1407465"/>
            </a:xfrm>
            <a:prstGeom prst="rect">
              <a:avLst/>
            </a:prstGeom>
            <a:grpFill/>
            <a:effectLst>
              <a:glow rad="139700">
                <a:schemeClr val="accent1">
                  <a:satMod val="175000"/>
                  <a:alpha val="40000"/>
                </a:schemeClr>
              </a:glow>
            </a:effectLst>
            <a:scene3d>
              <a:camera prst="orthographicFront"/>
              <a:lightRig rig="threePt" dir="t"/>
            </a:scene3d>
            <a:sp3d>
              <a:bevelT w="139700" h="139700" prst="divot"/>
            </a:sp3d>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430438" y="1072440"/>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dirty="0">
                <a:solidFill>
                  <a:srgbClr val="FDFDFD"/>
                </a:solidFill>
                <a:latin typeface="Open Sans Extra Bold"/>
                <a:ea typeface="Open Sans Extra Bold"/>
                <a:cs typeface="Open Sans Extra Bold"/>
                <a:sym typeface="Open Sans Extra Bold"/>
              </a:rPr>
              <a:t>DASHBOARD</a:t>
            </a:r>
          </a:p>
        </p:txBody>
      </p:sp>
      <p:sp>
        <p:nvSpPr>
          <p:cNvPr id="29" name="TextBox 29"/>
          <p:cNvSpPr txBox="1"/>
          <p:nvPr/>
        </p:nvSpPr>
        <p:spPr>
          <a:xfrm>
            <a:off x="2148851" y="8865500"/>
            <a:ext cx="1883403" cy="793807"/>
          </a:xfrm>
          <a:prstGeom prst="rect">
            <a:avLst/>
          </a:prstGeom>
        </p:spPr>
        <p:txBody>
          <a:bodyPr wrap="square" lIns="0" tIns="0" rIns="0" bIns="0" rtlCol="0" anchor="t">
            <a:spAutoFit/>
          </a:bodyPr>
          <a:lstStyle/>
          <a:p>
            <a:pPr marL="0" lvl="0" indent="0" algn="ctr">
              <a:lnSpc>
                <a:spcPts val="3200"/>
              </a:lnSpc>
              <a:spcBef>
                <a:spcPct val="0"/>
              </a:spcBef>
            </a:pPr>
            <a:r>
              <a:rPr lang="en-US" sz="2286"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Open Sans Extra Bold"/>
                <a:ea typeface="Open Sans Extra Bold"/>
                <a:cs typeface="Open Sans Extra Bold"/>
                <a:sym typeface="Open Sans Extra Bold"/>
              </a:rPr>
              <a:t>World Cup Stats</a:t>
            </a:r>
            <a:endParaRPr lang="en-US" sz="2286" u="none" strike="noStrik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Open Sans Extra Bold"/>
              <a:ea typeface="Open Sans Extra Bold"/>
              <a:cs typeface="Open Sans Extra Bold"/>
              <a:sym typeface="Open Sans Extra Bold"/>
            </a:endParaRPr>
          </a:p>
        </p:txBody>
      </p:sp>
      <p:sp>
        <p:nvSpPr>
          <p:cNvPr id="30" name="TextBox 30"/>
          <p:cNvSpPr txBox="1"/>
          <p:nvPr/>
        </p:nvSpPr>
        <p:spPr>
          <a:xfrm>
            <a:off x="8042476" y="8867219"/>
            <a:ext cx="2151900" cy="793807"/>
          </a:xfrm>
          <a:prstGeom prst="rect">
            <a:avLst/>
          </a:prstGeom>
        </p:spPr>
        <p:txBody>
          <a:bodyPr wrap="square" lIns="0" tIns="0" rIns="0" bIns="0" rtlCol="0" anchor="t">
            <a:spAutoFit/>
          </a:bodyPr>
          <a:lstStyle/>
          <a:p>
            <a:pPr marL="0" lvl="0" indent="0" algn="ctr">
              <a:lnSpc>
                <a:spcPts val="3200"/>
              </a:lnSpc>
              <a:spcBef>
                <a:spcPct val="0"/>
              </a:spcBef>
            </a:pPr>
            <a:r>
              <a:rPr lang="en-US" sz="2286" u="none" strike="noStrik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Open Sans Extra Bold"/>
                <a:ea typeface="Open Sans Extra Bold"/>
                <a:cs typeface="Open Sans Extra Bold"/>
                <a:sym typeface="Open Sans Extra Bold"/>
              </a:rPr>
              <a:t>Team’s &amp; Player’s</a:t>
            </a:r>
          </a:p>
        </p:txBody>
      </p:sp>
      <p:sp>
        <p:nvSpPr>
          <p:cNvPr id="31" name="TextBox 31"/>
          <p:cNvSpPr txBox="1"/>
          <p:nvPr/>
        </p:nvSpPr>
        <p:spPr>
          <a:xfrm>
            <a:off x="13864682" y="9029716"/>
            <a:ext cx="2350101" cy="383438"/>
          </a:xfrm>
          <a:prstGeom prst="rect">
            <a:avLst/>
          </a:prstGeom>
        </p:spPr>
        <p:txBody>
          <a:bodyPr wrap="square" lIns="0" tIns="0" rIns="0" bIns="0" rtlCol="0" anchor="t">
            <a:spAutoFit/>
          </a:bodyPr>
          <a:lstStyle/>
          <a:p>
            <a:pPr marL="0" lvl="0" indent="0" algn="ctr">
              <a:lnSpc>
                <a:spcPts val="3200"/>
              </a:lnSpc>
              <a:spcBef>
                <a:spcPct val="0"/>
              </a:spcBef>
            </a:pPr>
            <a:r>
              <a:rPr lang="en-US" sz="2286" u="none" strike="noStrik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Open Sans Extra Bold"/>
                <a:ea typeface="Open Sans Extra Bold"/>
                <a:cs typeface="Open Sans Extra Bold"/>
                <a:sym typeface="Open Sans Extra Bold"/>
              </a:rPr>
              <a:t>Win Analysis</a:t>
            </a:r>
          </a:p>
        </p:txBody>
      </p:sp>
      <p:pic>
        <p:nvPicPr>
          <p:cNvPr id="34" name="Picture 33">
            <a:extLst>
              <a:ext uri="{FF2B5EF4-FFF2-40B4-BE49-F238E27FC236}">
                <a16:creationId xmlns:a16="http://schemas.microsoft.com/office/drawing/2014/main" id="{4E5E85EB-15CA-DC1D-63FE-E5D28B59C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84" y="2769722"/>
            <a:ext cx="5575216" cy="5325778"/>
          </a:xfrm>
          <a:prstGeom prst="roundRect">
            <a:avLst>
              <a:gd name="adj" fmla="val 4167"/>
            </a:avLst>
          </a:prstGeom>
          <a:solidFill>
            <a:srgbClr val="FFFFFF"/>
          </a:solidFill>
          <a:ln w="76200" cap="sq">
            <a:solidFill>
              <a:schemeClr val="tx2">
                <a:lumMod val="60000"/>
                <a:lumOff val="4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6" name="Picture 35">
            <a:extLst>
              <a:ext uri="{FF2B5EF4-FFF2-40B4-BE49-F238E27FC236}">
                <a16:creationId xmlns:a16="http://schemas.microsoft.com/office/drawing/2014/main" id="{D79AE203-EEB0-16D9-5426-ABCA80603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428" y="2769722"/>
            <a:ext cx="5611971" cy="5325778"/>
          </a:xfrm>
          <a:prstGeom prst="roundRect">
            <a:avLst>
              <a:gd name="adj" fmla="val 4167"/>
            </a:avLst>
          </a:prstGeom>
          <a:solidFill>
            <a:srgbClr val="FFFFFF"/>
          </a:solidFill>
          <a:ln w="76200" cap="sq">
            <a:solidFill>
              <a:schemeClr val="tx2">
                <a:lumMod val="60000"/>
                <a:lumOff val="4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8" name="Picture 37">
            <a:extLst>
              <a:ext uri="{FF2B5EF4-FFF2-40B4-BE49-F238E27FC236}">
                <a16:creationId xmlns:a16="http://schemas.microsoft.com/office/drawing/2014/main" id="{F56FA360-6451-0C6C-9089-00B1175255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4400" y="2769722"/>
            <a:ext cx="5575216" cy="5325778"/>
          </a:xfrm>
          <a:prstGeom prst="roundRect">
            <a:avLst>
              <a:gd name="adj" fmla="val 4167"/>
            </a:avLst>
          </a:prstGeom>
          <a:solidFill>
            <a:srgbClr val="FFFFFF"/>
          </a:solidFill>
          <a:ln w="76200" cap="sq">
            <a:solidFill>
              <a:schemeClr val="tx2">
                <a:lumMod val="60000"/>
                <a:lumOff val="4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9" name="Picture 38">
            <a:extLst>
              <a:ext uri="{FF2B5EF4-FFF2-40B4-BE49-F238E27FC236}">
                <a16:creationId xmlns:a16="http://schemas.microsoft.com/office/drawing/2014/main" id="{7733F759-7510-75DA-6B50-00A931A11807}"/>
              </a:ext>
            </a:extLst>
          </p:cNvPr>
          <p:cNvPicPr>
            <a:picLocks noChangeAspect="1"/>
          </p:cNvPicPr>
          <p:nvPr/>
        </p:nvPicPr>
        <p:blipFill rotWithShape="1">
          <a:blip r:embed="rId6"/>
          <a:srcRect l="13960" t="14262" r="10615" b="20624"/>
          <a:stretch/>
        </p:blipFill>
        <p:spPr>
          <a:xfrm>
            <a:off x="15468600" y="-18435"/>
            <a:ext cx="2819400" cy="2277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401208"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940569" y="-1725744"/>
            <a:ext cx="13881919" cy="13881919"/>
            <a:chOff x="20335" y="15917"/>
            <a:chExt cx="812800" cy="812800"/>
          </a:xfrm>
        </p:grpSpPr>
        <p:sp>
          <p:nvSpPr>
            <p:cNvPr id="6" name="Freeform 6"/>
            <p:cNvSpPr/>
            <p:nvPr/>
          </p:nvSpPr>
          <p:spPr>
            <a:xfrm>
              <a:off x="20335" y="1591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036052" y="5705242"/>
            <a:ext cx="3792127" cy="952633"/>
          </a:xfrm>
          <a:prstGeom prst="rect">
            <a:avLst/>
          </a:prstGeom>
        </p:spPr>
        <p:txBody>
          <a:bodyPr wrap="square" lIns="0" tIns="0" rIns="0" bIns="0" rtlCol="0" anchor="t">
            <a:spAutoFit/>
          </a:bodyPr>
          <a:lstStyle/>
          <a:p>
            <a:pPr marL="0" lvl="0" indent="0" algn="l">
              <a:lnSpc>
                <a:spcPts val="6553"/>
              </a:lnSpc>
              <a:spcBef>
                <a:spcPct val="0"/>
              </a:spcBef>
            </a:pPr>
            <a:r>
              <a:rPr lang="en-US" sz="9600" dirty="0">
                <a:solidFill>
                  <a:srgbClr val="FDFDFD"/>
                </a:solidFill>
                <a:latin typeface="Open Sans Extra Bold"/>
                <a:ea typeface="Open Sans Extra Bold"/>
                <a:cs typeface="Open Sans Extra Bold"/>
                <a:sym typeface="Open Sans Extra Bold"/>
              </a:rPr>
              <a:t>KPI’s</a:t>
            </a:r>
          </a:p>
        </p:txBody>
      </p:sp>
      <p:sp>
        <p:nvSpPr>
          <p:cNvPr id="10" name="Freeform 10"/>
          <p:cNvSpPr/>
          <p:nvPr/>
        </p:nvSpPr>
        <p:spPr>
          <a:xfrm>
            <a:off x="7929265" y="497217"/>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TextBox 11"/>
          <p:cNvSpPr txBox="1"/>
          <p:nvPr/>
        </p:nvSpPr>
        <p:spPr>
          <a:xfrm>
            <a:off x="9582689" y="669713"/>
            <a:ext cx="5768345" cy="945643"/>
          </a:xfrm>
          <a:prstGeom prst="rect">
            <a:avLst/>
          </a:prstGeom>
        </p:spPr>
        <p:txBody>
          <a:bodyPr lIns="0" tIns="0" rIns="0" bIns="0" rtlCol="0" anchor="t">
            <a:spAutoFit/>
          </a:bodyPr>
          <a:lstStyle/>
          <a:p>
            <a:pPr algn="l">
              <a:lnSpc>
                <a:spcPts val="2495"/>
              </a:lnSpc>
            </a:pPr>
            <a:r>
              <a:rPr lang="en-US" sz="1782" u="none" strike="noStrike" spc="-35" dirty="0">
                <a:solidFill>
                  <a:srgbClr val="145DA0"/>
                </a:solidFill>
                <a:latin typeface="Poppins"/>
                <a:ea typeface="Poppins"/>
                <a:cs typeface="Poppins"/>
                <a:sym typeface="Poppins"/>
              </a:rPr>
              <a:t>Total Matches Played - 836. </a:t>
            </a:r>
          </a:p>
          <a:p>
            <a:pPr algn="l">
              <a:lnSpc>
                <a:spcPts val="2495"/>
              </a:lnSpc>
            </a:pPr>
            <a:r>
              <a:rPr lang="en-US" sz="1782" spc="-35" dirty="0">
                <a:solidFill>
                  <a:srgbClr val="145DA0"/>
                </a:solidFill>
                <a:latin typeface="Poppins"/>
                <a:ea typeface="Poppins"/>
                <a:cs typeface="Poppins"/>
                <a:sym typeface="Poppins"/>
              </a:rPr>
              <a:t>Total Goals Scored – 2379</a:t>
            </a:r>
          </a:p>
          <a:p>
            <a:pPr algn="l">
              <a:lnSpc>
                <a:spcPts val="2495"/>
              </a:lnSpc>
            </a:pPr>
            <a:r>
              <a:rPr lang="en-US" sz="1782" u="none" strike="noStrike" spc="-35" dirty="0">
                <a:solidFill>
                  <a:srgbClr val="145DA0"/>
                </a:solidFill>
                <a:latin typeface="Poppins"/>
                <a:ea typeface="Poppins"/>
                <a:cs typeface="Poppins"/>
                <a:sym typeface="Poppins"/>
              </a:rPr>
              <a:t>Total Attendance – 38390K</a:t>
            </a:r>
          </a:p>
        </p:txBody>
      </p:sp>
      <p:sp>
        <p:nvSpPr>
          <p:cNvPr id="12" name="TextBox 12"/>
          <p:cNvSpPr txBox="1"/>
          <p:nvPr/>
        </p:nvSpPr>
        <p:spPr>
          <a:xfrm>
            <a:off x="8114416" y="76888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01</a:t>
            </a:r>
          </a:p>
        </p:txBody>
      </p:sp>
      <p:sp>
        <p:nvSpPr>
          <p:cNvPr id="13" name="Freeform 13"/>
          <p:cNvSpPr/>
          <p:nvPr/>
        </p:nvSpPr>
        <p:spPr>
          <a:xfrm>
            <a:off x="8715722" y="213070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TextBox 14"/>
          <p:cNvSpPr txBox="1"/>
          <p:nvPr/>
        </p:nvSpPr>
        <p:spPr>
          <a:xfrm>
            <a:off x="10744200" y="3628371"/>
            <a:ext cx="5768345" cy="1586845"/>
          </a:xfrm>
          <a:prstGeom prst="rect">
            <a:avLst/>
          </a:prstGeom>
        </p:spPr>
        <p:txBody>
          <a:bodyPr lIns="0" tIns="0" rIns="0" bIns="0" rtlCol="0" anchor="t">
            <a:spAutoFit/>
          </a:bodyPr>
          <a:lstStyle/>
          <a:p>
            <a:pPr algn="l">
              <a:lnSpc>
                <a:spcPts val="2495"/>
              </a:lnSpc>
            </a:pPr>
            <a:r>
              <a:rPr lang="en-US" sz="1782" u="none" strike="noStrike" spc="-35" dirty="0">
                <a:solidFill>
                  <a:srgbClr val="145DA0"/>
                </a:solidFill>
                <a:latin typeface="Poppins"/>
                <a:ea typeface="Poppins"/>
                <a:cs typeface="Poppins"/>
                <a:sym typeface="Poppins"/>
              </a:rPr>
              <a:t>Top 3 World Cup Winners – Brazil,</a:t>
            </a:r>
            <a:r>
              <a:rPr lang="en-US" sz="1782" spc="-35" dirty="0">
                <a:solidFill>
                  <a:srgbClr val="145DA0"/>
                </a:solidFill>
                <a:latin typeface="Poppins"/>
                <a:ea typeface="Poppins"/>
                <a:cs typeface="Poppins"/>
                <a:sym typeface="Poppins"/>
              </a:rPr>
              <a:t> Italy, Germany FR</a:t>
            </a:r>
          </a:p>
          <a:p>
            <a:pPr algn="l">
              <a:lnSpc>
                <a:spcPts val="2495"/>
              </a:lnSpc>
            </a:pPr>
            <a:r>
              <a:rPr lang="en-US" sz="1782" u="none" strike="noStrike" spc="-35" dirty="0">
                <a:solidFill>
                  <a:srgbClr val="145DA0"/>
                </a:solidFill>
                <a:latin typeface="Poppins"/>
                <a:ea typeface="Poppins"/>
                <a:cs typeface="Poppins"/>
                <a:sym typeface="Poppins"/>
              </a:rPr>
              <a:t>Top 3 Goals Scored </a:t>
            </a:r>
            <a:endParaRPr lang="en-US" sz="1782" spc="-35" dirty="0">
              <a:solidFill>
                <a:srgbClr val="145DA0"/>
              </a:solidFill>
              <a:latin typeface="Poppins"/>
              <a:ea typeface="Poppins"/>
              <a:cs typeface="Poppins"/>
              <a:sym typeface="Poppins"/>
            </a:endParaRPr>
          </a:p>
          <a:p>
            <a:pPr algn="l">
              <a:lnSpc>
                <a:spcPts val="2495"/>
              </a:lnSpc>
            </a:pPr>
            <a:r>
              <a:rPr lang="en-US" sz="1782" u="none" strike="noStrike" spc="-35" dirty="0">
                <a:solidFill>
                  <a:srgbClr val="145DA0"/>
                </a:solidFill>
                <a:latin typeface="Poppins"/>
                <a:ea typeface="Poppins"/>
                <a:cs typeface="Poppins"/>
                <a:sym typeface="Poppins"/>
              </a:rPr>
              <a:t>Brazil – 612</a:t>
            </a:r>
          </a:p>
          <a:p>
            <a:pPr algn="l">
              <a:lnSpc>
                <a:spcPts val="2495"/>
              </a:lnSpc>
            </a:pPr>
            <a:r>
              <a:rPr lang="en-US" sz="1782" spc="-35" dirty="0">
                <a:solidFill>
                  <a:srgbClr val="145DA0"/>
                </a:solidFill>
                <a:latin typeface="Poppins"/>
                <a:ea typeface="Poppins"/>
                <a:cs typeface="Poppins"/>
                <a:sym typeface="Poppins"/>
              </a:rPr>
              <a:t>Italy – 447</a:t>
            </a:r>
          </a:p>
          <a:p>
            <a:pPr algn="l">
              <a:lnSpc>
                <a:spcPts val="2495"/>
              </a:lnSpc>
            </a:pPr>
            <a:r>
              <a:rPr lang="en-US" sz="1782" u="none" strike="noStrike" spc="-35" dirty="0">
                <a:solidFill>
                  <a:srgbClr val="145DA0"/>
                </a:solidFill>
                <a:latin typeface="Poppins"/>
                <a:ea typeface="Poppins"/>
                <a:cs typeface="Poppins"/>
                <a:sym typeface="Poppins"/>
              </a:rPr>
              <a:t>Germany FR - 352</a:t>
            </a:r>
          </a:p>
        </p:txBody>
      </p:sp>
      <p:sp>
        <p:nvSpPr>
          <p:cNvPr id="15" name="TextBox 15"/>
          <p:cNvSpPr txBox="1"/>
          <p:nvPr/>
        </p:nvSpPr>
        <p:spPr>
          <a:xfrm>
            <a:off x="8827275" y="24043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a:off x="9077442" y="3739558"/>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dirty="0"/>
          </a:p>
        </p:txBody>
      </p:sp>
      <p:sp>
        <p:nvSpPr>
          <p:cNvPr id="17" name="TextBox 17"/>
          <p:cNvSpPr txBox="1"/>
          <p:nvPr/>
        </p:nvSpPr>
        <p:spPr>
          <a:xfrm>
            <a:off x="10744200" y="5697725"/>
            <a:ext cx="7596611" cy="945643"/>
          </a:xfrm>
          <a:prstGeom prst="rect">
            <a:avLst/>
          </a:prstGeom>
        </p:spPr>
        <p:txBody>
          <a:bodyPr wrap="square" lIns="0" tIns="0" rIns="0" bIns="0" rtlCol="0" anchor="t">
            <a:spAutoFit/>
          </a:bodyPr>
          <a:lstStyle/>
          <a:p>
            <a:pPr algn="l">
              <a:lnSpc>
                <a:spcPts val="2495"/>
              </a:lnSpc>
            </a:pPr>
            <a:r>
              <a:rPr lang="en-US" sz="1782" spc="-35" dirty="0">
                <a:solidFill>
                  <a:srgbClr val="145DA0"/>
                </a:solidFill>
                <a:latin typeface="Poppins"/>
                <a:ea typeface="Poppins"/>
                <a:cs typeface="Poppins"/>
                <a:sym typeface="Poppins"/>
              </a:rPr>
              <a:t>Top 3 World Cup Runner-Up – Argentina, Germany FR, Netherlands </a:t>
            </a:r>
          </a:p>
          <a:p>
            <a:pPr algn="l">
              <a:lnSpc>
                <a:spcPts val="2495"/>
              </a:lnSpc>
            </a:pPr>
            <a:r>
              <a:rPr lang="en-US" sz="1782" u="none" strike="noStrike" spc="-35" dirty="0">
                <a:solidFill>
                  <a:srgbClr val="145DA0"/>
                </a:solidFill>
                <a:latin typeface="Poppins"/>
                <a:ea typeface="Poppins"/>
                <a:cs typeface="Poppins"/>
                <a:sym typeface="Poppins"/>
              </a:rPr>
              <a:t>Top 3 World Cup Third – Germany,  Brazil, France</a:t>
            </a:r>
          </a:p>
          <a:p>
            <a:pPr algn="l">
              <a:lnSpc>
                <a:spcPts val="2495"/>
              </a:lnSpc>
            </a:pPr>
            <a:r>
              <a:rPr lang="en-US" sz="1782" spc="-35" dirty="0">
                <a:solidFill>
                  <a:srgbClr val="145DA0"/>
                </a:solidFill>
                <a:latin typeface="Poppins"/>
                <a:ea typeface="Poppins"/>
                <a:cs typeface="Poppins"/>
                <a:sym typeface="Poppins"/>
              </a:rPr>
              <a:t>Top 3 World Cup Fourth – Uruguay, Brazil, Yugoslavia</a:t>
            </a:r>
            <a:endParaRPr lang="en-US" sz="1782" u="none" strike="noStrike" spc="-35" dirty="0">
              <a:solidFill>
                <a:srgbClr val="145DA0"/>
              </a:solidFill>
              <a:latin typeface="Poppins"/>
              <a:ea typeface="Poppins"/>
              <a:cs typeface="Poppins"/>
              <a:sym typeface="Poppins"/>
            </a:endParaRPr>
          </a:p>
        </p:txBody>
      </p:sp>
      <p:sp>
        <p:nvSpPr>
          <p:cNvPr id="18" name="TextBox 18"/>
          <p:cNvSpPr txBox="1"/>
          <p:nvPr/>
        </p:nvSpPr>
        <p:spPr>
          <a:xfrm>
            <a:off x="9210321" y="401890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03</a:t>
            </a:r>
          </a:p>
        </p:txBody>
      </p:sp>
      <p:sp>
        <p:nvSpPr>
          <p:cNvPr id="19" name="Freeform 19"/>
          <p:cNvSpPr/>
          <p:nvPr/>
        </p:nvSpPr>
        <p:spPr>
          <a:xfrm>
            <a:off x="9053341" y="546943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0" name="TextBox 20"/>
          <p:cNvSpPr txBox="1"/>
          <p:nvPr/>
        </p:nvSpPr>
        <p:spPr>
          <a:xfrm>
            <a:off x="10386675" y="2395781"/>
            <a:ext cx="5768345" cy="625043"/>
          </a:xfrm>
          <a:prstGeom prst="rect">
            <a:avLst/>
          </a:prstGeom>
        </p:spPr>
        <p:txBody>
          <a:bodyPr lIns="0" tIns="0" rIns="0" bIns="0" rtlCol="0" anchor="t">
            <a:spAutoFit/>
          </a:bodyPr>
          <a:lstStyle/>
          <a:p>
            <a:pPr algn="l">
              <a:lnSpc>
                <a:spcPts val="2495"/>
              </a:lnSpc>
            </a:pPr>
            <a:r>
              <a:rPr lang="en-US" sz="1782" u="none" strike="noStrike" spc="-35" dirty="0">
                <a:solidFill>
                  <a:srgbClr val="145DA0"/>
                </a:solidFill>
                <a:latin typeface="Poppins"/>
                <a:ea typeface="Poppins"/>
                <a:cs typeface="Poppins"/>
                <a:sym typeface="Poppins"/>
              </a:rPr>
              <a:t>Away Teams – 83</a:t>
            </a:r>
          </a:p>
          <a:p>
            <a:pPr algn="l">
              <a:lnSpc>
                <a:spcPts val="2495"/>
              </a:lnSpc>
            </a:pPr>
            <a:r>
              <a:rPr lang="en-US" sz="1782" spc="-35" dirty="0">
                <a:solidFill>
                  <a:srgbClr val="145DA0"/>
                </a:solidFill>
                <a:latin typeface="Poppins"/>
                <a:ea typeface="Poppins"/>
                <a:cs typeface="Poppins"/>
                <a:sym typeface="Poppins"/>
              </a:rPr>
              <a:t>Home Teams - 78</a:t>
            </a:r>
            <a:endParaRPr lang="en-US" sz="1782" u="none" strike="noStrike" spc="-35" dirty="0">
              <a:solidFill>
                <a:srgbClr val="145DA0"/>
              </a:solidFill>
              <a:latin typeface="Poppins"/>
              <a:ea typeface="Poppins"/>
              <a:cs typeface="Poppins"/>
              <a:sym typeface="Poppins"/>
            </a:endParaRPr>
          </a:p>
        </p:txBody>
      </p:sp>
      <p:sp>
        <p:nvSpPr>
          <p:cNvPr id="21" name="TextBox 21"/>
          <p:cNvSpPr txBox="1"/>
          <p:nvPr/>
        </p:nvSpPr>
        <p:spPr>
          <a:xfrm>
            <a:off x="9276269" y="569772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04</a:t>
            </a: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pic>
        <p:nvPicPr>
          <p:cNvPr id="34" name="Picture 33">
            <a:extLst>
              <a:ext uri="{FF2B5EF4-FFF2-40B4-BE49-F238E27FC236}">
                <a16:creationId xmlns:a16="http://schemas.microsoft.com/office/drawing/2014/main" id="{A4CB6B1F-C94F-6A4F-467A-3D70B69B40DD}"/>
              </a:ext>
            </a:extLst>
          </p:cNvPr>
          <p:cNvPicPr>
            <a:picLocks noChangeAspect="1"/>
          </p:cNvPicPr>
          <p:nvPr/>
        </p:nvPicPr>
        <p:blipFill rotWithShape="1">
          <a:blip r:embed="rId5"/>
          <a:srcRect l="13960" t="14262" r="10615" b="20624"/>
          <a:stretch/>
        </p:blipFill>
        <p:spPr>
          <a:xfrm>
            <a:off x="14935200" y="1100036"/>
            <a:ext cx="2819400" cy="2277080"/>
          </a:xfrm>
          <a:prstGeom prst="rect">
            <a:avLst/>
          </a:prstGeom>
        </p:spPr>
      </p:pic>
      <p:sp>
        <p:nvSpPr>
          <p:cNvPr id="37" name="Freeform 19">
            <a:extLst>
              <a:ext uri="{FF2B5EF4-FFF2-40B4-BE49-F238E27FC236}">
                <a16:creationId xmlns:a16="http://schemas.microsoft.com/office/drawing/2014/main" id="{540A1F04-C6A3-8520-89DC-18B40997EEF5}"/>
              </a:ext>
            </a:extLst>
          </p:cNvPr>
          <p:cNvSpPr/>
          <p:nvPr/>
        </p:nvSpPr>
        <p:spPr>
          <a:xfrm>
            <a:off x="8666911" y="7288016"/>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dirty="0"/>
          </a:p>
        </p:txBody>
      </p:sp>
      <p:sp>
        <p:nvSpPr>
          <p:cNvPr id="38" name="TextBox 17">
            <a:extLst>
              <a:ext uri="{FF2B5EF4-FFF2-40B4-BE49-F238E27FC236}">
                <a16:creationId xmlns:a16="http://schemas.microsoft.com/office/drawing/2014/main" id="{0849F376-2A58-3576-52A1-5CF6E7CEF0F3}"/>
              </a:ext>
            </a:extLst>
          </p:cNvPr>
          <p:cNvSpPr txBox="1"/>
          <p:nvPr/>
        </p:nvSpPr>
        <p:spPr>
          <a:xfrm>
            <a:off x="10344461" y="7578697"/>
            <a:ext cx="7349819" cy="945643"/>
          </a:xfrm>
          <a:prstGeom prst="rect">
            <a:avLst/>
          </a:prstGeom>
        </p:spPr>
        <p:txBody>
          <a:bodyPr wrap="square" lIns="0" tIns="0" rIns="0" bIns="0" rtlCol="0" anchor="t">
            <a:spAutoFit/>
          </a:bodyPr>
          <a:lstStyle/>
          <a:p>
            <a:pPr algn="l">
              <a:lnSpc>
                <a:spcPts val="2495"/>
              </a:lnSpc>
            </a:pPr>
            <a:r>
              <a:rPr lang="en-US" sz="1782" spc="-35" dirty="0">
                <a:solidFill>
                  <a:srgbClr val="145DA0"/>
                </a:solidFill>
                <a:latin typeface="Poppins"/>
                <a:ea typeface="Poppins"/>
                <a:cs typeface="Poppins"/>
                <a:sym typeface="Poppins"/>
              </a:rPr>
              <a:t>Maximum Players are of C Position as compared to GK and GKC Positions</a:t>
            </a:r>
          </a:p>
          <a:p>
            <a:pPr algn="l">
              <a:lnSpc>
                <a:spcPts val="2495"/>
              </a:lnSpc>
            </a:pPr>
            <a:r>
              <a:rPr lang="en-US" sz="1782" u="none" strike="noStrike" spc="-35" dirty="0">
                <a:solidFill>
                  <a:srgbClr val="145DA0"/>
                </a:solidFill>
                <a:latin typeface="Poppins"/>
                <a:ea typeface="Poppins"/>
                <a:cs typeface="Poppins"/>
                <a:sym typeface="Poppins"/>
              </a:rPr>
              <a:t>Year 195</a:t>
            </a:r>
            <a:r>
              <a:rPr lang="en-US" sz="1782" spc="-35" dirty="0">
                <a:solidFill>
                  <a:srgbClr val="145DA0"/>
                </a:solidFill>
                <a:latin typeface="Poppins"/>
                <a:ea typeface="Poppins"/>
                <a:cs typeface="Poppins"/>
                <a:sym typeface="Poppins"/>
              </a:rPr>
              <a:t>0 recorded the highest  number of attendance</a:t>
            </a:r>
            <a:endParaRPr lang="en-US" sz="1782" u="none" strike="noStrike" spc="-35" dirty="0">
              <a:solidFill>
                <a:srgbClr val="145DA0"/>
              </a:solidFill>
              <a:latin typeface="Poppins"/>
              <a:ea typeface="Poppins"/>
              <a:cs typeface="Poppins"/>
              <a:sym typeface="Poppins"/>
            </a:endParaRPr>
          </a:p>
        </p:txBody>
      </p:sp>
      <p:sp>
        <p:nvSpPr>
          <p:cNvPr id="39" name="TextBox 21">
            <a:extLst>
              <a:ext uri="{FF2B5EF4-FFF2-40B4-BE49-F238E27FC236}">
                <a16:creationId xmlns:a16="http://schemas.microsoft.com/office/drawing/2014/main" id="{1C8776FF-5D96-F6F0-F75A-DCDE98716893}"/>
              </a:ext>
            </a:extLst>
          </p:cNvPr>
          <p:cNvSpPr txBox="1"/>
          <p:nvPr/>
        </p:nvSpPr>
        <p:spPr>
          <a:xfrm>
            <a:off x="8805067" y="758964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05</a:t>
            </a:r>
          </a:p>
        </p:txBody>
      </p:sp>
      <p:grpSp>
        <p:nvGrpSpPr>
          <p:cNvPr id="44" name="Group 25">
            <a:extLst>
              <a:ext uri="{FF2B5EF4-FFF2-40B4-BE49-F238E27FC236}">
                <a16:creationId xmlns:a16="http://schemas.microsoft.com/office/drawing/2014/main" id="{8BA3C39D-B6FC-5D88-0AD8-0722E83CC157}"/>
              </a:ext>
            </a:extLst>
          </p:cNvPr>
          <p:cNvGrpSpPr/>
          <p:nvPr/>
        </p:nvGrpSpPr>
        <p:grpSpPr>
          <a:xfrm>
            <a:off x="7364024" y="1383715"/>
            <a:ext cx="373607" cy="373607"/>
            <a:chOff x="0" y="0"/>
            <a:chExt cx="812800" cy="812800"/>
          </a:xfrm>
        </p:grpSpPr>
        <p:sp>
          <p:nvSpPr>
            <p:cNvPr id="45" name="Freeform 26">
              <a:extLst>
                <a:ext uri="{FF2B5EF4-FFF2-40B4-BE49-F238E27FC236}">
                  <a16:creationId xmlns:a16="http://schemas.microsoft.com/office/drawing/2014/main" id="{B6A1AD7D-797E-1276-69D5-B679F12636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46" name="TextBox 27">
              <a:extLst>
                <a:ext uri="{FF2B5EF4-FFF2-40B4-BE49-F238E27FC236}">
                  <a16:creationId xmlns:a16="http://schemas.microsoft.com/office/drawing/2014/main" id="{0E7CA6FC-0E6E-80D1-837C-3FD0BD9428F4}"/>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id="3" name="Group 3"/>
          <p:cNvGrpSpPr>
            <a:grpSpLocks noChangeAspect="1"/>
          </p:cNvGrpSpPr>
          <p:nvPr/>
        </p:nvGrpSpPr>
        <p:grpSpPr>
          <a:xfrm>
            <a:off x="5562600" y="4991100"/>
            <a:ext cx="2706695" cy="2696122"/>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extLst>
                  <a:ext uri="{28A0092B-C50C-407E-A947-70E740481C1C}">
                    <a14:useLocalDpi xmlns:a14="http://schemas.microsoft.com/office/drawing/2010/main" val="0"/>
                  </a:ext>
                </a:extLst>
              </a:blip>
              <a:stretch>
                <a:fillRect/>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id="9" name="Freeform 9"/>
          <p:cNvSpPr/>
          <p:nvPr/>
        </p:nvSpPr>
        <p:spPr>
          <a:xfrm>
            <a:off x="12398912" y="756959"/>
            <a:ext cx="5889088" cy="8272741"/>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3">
              <a:extLst>
                <a:ext uri="{28A0092B-C50C-407E-A947-70E740481C1C}">
                  <a14:useLocalDpi xmlns:a14="http://schemas.microsoft.com/office/drawing/2010/main" val="0"/>
                </a:ext>
              </a:extLst>
            </a:blip>
            <a:stretch>
              <a:fillRect l="2305" t="-5752" r="-2305" b="-4494"/>
            </a:stretch>
          </a:blipFill>
        </p:spPr>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pic>
        <p:nvPicPr>
          <p:cNvPr id="24" name="Picture 23">
            <a:extLst>
              <a:ext uri="{FF2B5EF4-FFF2-40B4-BE49-F238E27FC236}">
                <a16:creationId xmlns:a16="http://schemas.microsoft.com/office/drawing/2014/main" id="{E5C210D1-3AAD-5616-D6E5-E314D61F5E02}"/>
              </a:ext>
            </a:extLst>
          </p:cNvPr>
          <p:cNvPicPr>
            <a:picLocks noChangeAspect="1"/>
          </p:cNvPicPr>
          <p:nvPr/>
        </p:nvPicPr>
        <p:blipFill rotWithShape="1">
          <a:blip r:embed="rId6"/>
          <a:srcRect l="13960" t="14262" r="10615" b="20624"/>
          <a:stretch/>
        </p:blipFill>
        <p:spPr>
          <a:xfrm>
            <a:off x="5613657" y="4879810"/>
            <a:ext cx="2819400" cy="37370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968272" y="433727"/>
            <a:ext cx="6760246" cy="2531399"/>
          </a:xfrm>
          <a:prstGeom prst="rect">
            <a:avLst/>
          </a:prstGeom>
        </p:spPr>
        <p:txBody>
          <a:bodyPr lIns="0" tIns="0" rIns="0" bIns="0" rtlCol="0" anchor="t">
            <a:spAutoFit/>
          </a:bodyPr>
          <a:lstStyle/>
          <a:p>
            <a:pPr algn="l">
              <a:lnSpc>
                <a:spcPts val="10248"/>
              </a:lnSpc>
              <a:spcBef>
                <a:spcPct val="0"/>
              </a:spcBef>
            </a:pPr>
            <a:r>
              <a:rPr lang="en-US" sz="7320" dirty="0">
                <a:solidFill>
                  <a:srgbClr val="051D40"/>
                </a:solidFill>
                <a:latin typeface="Open Sans Extra Bold"/>
                <a:ea typeface="Open Sans Extra Bold"/>
                <a:cs typeface="Open Sans Extra Bold"/>
                <a:sym typeface="Open Sans Extra Bold"/>
              </a:rPr>
              <a:t>Project</a:t>
            </a:r>
          </a:p>
          <a:p>
            <a:pPr algn="l">
              <a:lnSpc>
                <a:spcPts val="10248"/>
              </a:lnSpc>
              <a:spcBef>
                <a:spcPct val="0"/>
              </a:spcBef>
            </a:pPr>
            <a:r>
              <a:rPr lang="en-US" sz="7320" dirty="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extLst>
                <a:ext uri="{28A0092B-C50C-407E-A947-70E740481C1C}">
                  <a14:useLocalDpi xmlns:a14="http://schemas.microsoft.com/office/drawing/2010/main" val="0"/>
                </a:ext>
              </a:extLst>
            </a:blip>
            <a:stretch>
              <a:fillRect/>
            </a:stretch>
          </a:blipFill>
          <a:ln>
            <a:solidFill>
              <a:schemeClr val="accent1"/>
            </a:solidFill>
          </a:ln>
          <a:effectLst>
            <a:glow rad="228600">
              <a:schemeClr val="accent5">
                <a:satMod val="175000"/>
                <a:alpha val="40000"/>
              </a:schemeClr>
            </a:glow>
            <a:outerShdw blurRad="63500" sx="102000" sy="102000" algn="ctr" rotWithShape="0">
              <a:prstClr val="black">
                <a:alpha val="40000"/>
              </a:prstClr>
            </a:outerShdw>
          </a:effectLst>
        </p:spPr>
      </p:sp>
      <p:sp>
        <p:nvSpPr>
          <p:cNvPr id="11" name="TextBox 11"/>
          <p:cNvSpPr txBox="1"/>
          <p:nvPr/>
        </p:nvSpPr>
        <p:spPr>
          <a:xfrm>
            <a:off x="3663160" y="3397227"/>
            <a:ext cx="3773019"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Project Architecture</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22734"/>
            <a:ext cx="414302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Introduction</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4647971"/>
            <a:ext cx="4652520"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About FIFA</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273478"/>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Problem Statement</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63160" y="5898715"/>
            <a:ext cx="4579735"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Objective</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63160" y="6524221"/>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Dataset Description</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TextBox 29"/>
          <p:cNvSpPr txBox="1"/>
          <p:nvPr/>
        </p:nvSpPr>
        <p:spPr>
          <a:xfrm>
            <a:off x="3663160" y="7149458"/>
            <a:ext cx="4579735"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Dashboards</a:t>
            </a:r>
          </a:p>
        </p:txBody>
      </p:sp>
      <p:sp>
        <p:nvSpPr>
          <p:cNvPr id="31" name="Freeform 31"/>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TextBox 32"/>
          <p:cNvSpPr txBox="1"/>
          <p:nvPr/>
        </p:nvSpPr>
        <p:spPr>
          <a:xfrm>
            <a:off x="3663160" y="7774965"/>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KPI’s</a:t>
            </a:r>
          </a:p>
        </p:txBody>
      </p:sp>
      <p:pic>
        <p:nvPicPr>
          <p:cNvPr id="34" name="Picture 33">
            <a:extLst>
              <a:ext uri="{FF2B5EF4-FFF2-40B4-BE49-F238E27FC236}">
                <a16:creationId xmlns:a16="http://schemas.microsoft.com/office/drawing/2014/main" id="{4EA7F711-2852-A2EA-3D91-4C5FF3BFD649}"/>
              </a:ext>
            </a:extLst>
          </p:cNvPr>
          <p:cNvPicPr>
            <a:picLocks noChangeAspect="1"/>
          </p:cNvPicPr>
          <p:nvPr/>
        </p:nvPicPr>
        <p:blipFill rotWithShape="1">
          <a:blip r:embed="rId5"/>
          <a:srcRect l="13960" t="14262" r="10615" b="20624"/>
          <a:stretch/>
        </p:blipFill>
        <p:spPr>
          <a:xfrm>
            <a:off x="8839200" y="504220"/>
            <a:ext cx="2819400" cy="22770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771921" y="4424069"/>
            <a:ext cx="2209800" cy="7165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506780" y="1241520"/>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Project Architecture</a:t>
            </a:r>
          </a:p>
        </p:txBody>
      </p:sp>
      <p:sp>
        <p:nvSpPr>
          <p:cNvPr id="6" name="Freeform 6"/>
          <p:cNvSpPr/>
          <p:nvPr/>
        </p:nvSpPr>
        <p:spPr>
          <a:xfrm>
            <a:off x="1055547" y="2491083"/>
            <a:ext cx="1895794" cy="1450351"/>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a:blipFill>
        </p:spPr>
      </p:sp>
      <p:grpSp>
        <p:nvGrpSpPr>
          <p:cNvPr id="7" name="Group 7"/>
          <p:cNvGrpSpPr/>
          <p:nvPr/>
        </p:nvGrpSpPr>
        <p:grpSpPr>
          <a:xfrm>
            <a:off x="2882780" y="4367150"/>
            <a:ext cx="3854339" cy="762057"/>
            <a:chOff x="0" y="-38100"/>
            <a:chExt cx="1609852" cy="303232"/>
          </a:xfrm>
        </p:grpSpPr>
        <p:sp>
          <p:nvSpPr>
            <p:cNvPr id="8" name="Freeform 8"/>
            <p:cNvSpPr/>
            <p:nvPr/>
          </p:nvSpPr>
          <p:spPr>
            <a:xfrm>
              <a:off x="686879" y="-24040"/>
              <a:ext cx="922973" cy="28917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9" name="TextBox 9"/>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4763939" y="2506237"/>
            <a:ext cx="1485682" cy="1450352"/>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b="-17336"/>
            </a:stretch>
          </a:blipFill>
        </p:spPr>
        <p:txBody>
          <a:bodyPr/>
          <a:lstStyle/>
          <a:p>
            <a:endParaRPr lang="en-IN" dirty="0"/>
          </a:p>
        </p:txBody>
      </p:sp>
      <p:grpSp>
        <p:nvGrpSpPr>
          <p:cNvPr id="11" name="Group 11"/>
          <p:cNvGrpSpPr/>
          <p:nvPr/>
        </p:nvGrpSpPr>
        <p:grpSpPr>
          <a:xfrm>
            <a:off x="9116447" y="4394290"/>
            <a:ext cx="2209801" cy="726722"/>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8521338" y="2495393"/>
            <a:ext cx="3063949" cy="1714217"/>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a:blipFill>
        </p:spPr>
      </p:sp>
      <p:grpSp>
        <p:nvGrpSpPr>
          <p:cNvPr id="15" name="Group 15"/>
          <p:cNvGrpSpPr/>
          <p:nvPr/>
        </p:nvGrpSpPr>
        <p:grpSpPr>
          <a:xfrm>
            <a:off x="12158305" y="8124912"/>
            <a:ext cx="2929295" cy="772022"/>
            <a:chOff x="0" y="0"/>
            <a:chExt cx="922973" cy="265132"/>
          </a:xfrm>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7" name="TextBox 1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7076451" y="8124912"/>
            <a:ext cx="2641448" cy="790490"/>
            <a:chOff x="0" y="0"/>
            <a:chExt cx="922973" cy="265132"/>
          </a:xfrm>
        </p:grpSpPr>
        <p:sp>
          <p:nvSpPr>
            <p:cNvPr id="20" name="Freeform 20"/>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21" name="TextBox 21"/>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Freeform 22"/>
          <p:cNvSpPr/>
          <p:nvPr/>
        </p:nvSpPr>
        <p:spPr>
          <a:xfrm>
            <a:off x="12503516" y="5613551"/>
            <a:ext cx="2057400" cy="2357393"/>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l="-13507" r="-55797"/>
            </a:stretch>
          </a:blipFill>
        </p:spPr>
        <p:txBody>
          <a:bodyPr/>
          <a:lstStyle/>
          <a:p>
            <a:endParaRPr lang="en-IN" dirty="0"/>
          </a:p>
        </p:txBody>
      </p:sp>
      <p:sp>
        <p:nvSpPr>
          <p:cNvPr id="23" name="TextBox 23"/>
          <p:cNvSpPr txBox="1"/>
          <p:nvPr/>
        </p:nvSpPr>
        <p:spPr>
          <a:xfrm>
            <a:off x="969069" y="4571238"/>
            <a:ext cx="1841578" cy="353879"/>
          </a:xfrm>
          <a:prstGeom prst="rect">
            <a:avLst/>
          </a:prstGeom>
        </p:spPr>
        <p:txBody>
          <a:bodyPr wrap="square"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Data Source</a:t>
            </a:r>
          </a:p>
        </p:txBody>
      </p:sp>
      <p:sp>
        <p:nvSpPr>
          <p:cNvPr id="25" name="TextBox 25"/>
          <p:cNvSpPr txBox="1"/>
          <p:nvPr/>
        </p:nvSpPr>
        <p:spPr>
          <a:xfrm>
            <a:off x="4735867" y="4588142"/>
            <a:ext cx="1738497" cy="353879"/>
          </a:xfrm>
          <a:prstGeom prst="rect">
            <a:avLst/>
          </a:prstGeom>
        </p:spPr>
        <p:txBody>
          <a:bodyPr wrap="square"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Power Bi</a:t>
            </a:r>
          </a:p>
        </p:txBody>
      </p:sp>
      <p:sp>
        <p:nvSpPr>
          <p:cNvPr id="27" name="TextBox 27"/>
          <p:cNvSpPr txBox="1"/>
          <p:nvPr/>
        </p:nvSpPr>
        <p:spPr>
          <a:xfrm>
            <a:off x="9192648" y="4569771"/>
            <a:ext cx="2057401" cy="353879"/>
          </a:xfrm>
          <a:prstGeom prst="rect">
            <a:avLst/>
          </a:prstGeom>
        </p:spPr>
        <p:txBody>
          <a:bodyPr wrap="square"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ETL Process</a:t>
            </a:r>
          </a:p>
        </p:txBody>
      </p:sp>
      <p:sp>
        <p:nvSpPr>
          <p:cNvPr id="29" name="TextBox 29"/>
          <p:cNvSpPr txBox="1"/>
          <p:nvPr/>
        </p:nvSpPr>
        <p:spPr>
          <a:xfrm>
            <a:off x="12310783" y="8360617"/>
            <a:ext cx="2641447" cy="353879"/>
          </a:xfrm>
          <a:prstGeom prst="rect">
            <a:avLst/>
          </a:prstGeom>
        </p:spPr>
        <p:txBody>
          <a:bodyPr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Data Visualization</a:t>
            </a:r>
          </a:p>
        </p:txBody>
      </p:sp>
      <p:sp>
        <p:nvSpPr>
          <p:cNvPr id="31" name="TextBox 31"/>
          <p:cNvSpPr txBox="1"/>
          <p:nvPr/>
        </p:nvSpPr>
        <p:spPr>
          <a:xfrm>
            <a:off x="7075194" y="8365631"/>
            <a:ext cx="2641447" cy="353879"/>
          </a:xfrm>
          <a:prstGeom prst="rect">
            <a:avLst/>
          </a:prstGeom>
        </p:spPr>
        <p:txBody>
          <a:bodyPr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Presentation</a:t>
            </a:r>
          </a:p>
        </p:txBody>
      </p:sp>
      <p:grpSp>
        <p:nvGrpSpPr>
          <p:cNvPr id="33" name="Group 33"/>
          <p:cNvGrpSpPr/>
          <p:nvPr/>
        </p:nvGrpSpPr>
        <p:grpSpPr>
          <a:xfrm>
            <a:off x="-1766494" y="9340175"/>
            <a:ext cx="21820987" cy="946825"/>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8" name="Group 47">
            <a:extLst>
              <a:ext uri="{FF2B5EF4-FFF2-40B4-BE49-F238E27FC236}">
                <a16:creationId xmlns:a16="http://schemas.microsoft.com/office/drawing/2014/main" id="{E933363B-8A56-7506-EF6D-02875E68B07A}"/>
              </a:ext>
            </a:extLst>
          </p:cNvPr>
          <p:cNvGrpSpPr/>
          <p:nvPr/>
        </p:nvGrpSpPr>
        <p:grpSpPr>
          <a:xfrm>
            <a:off x="7075194" y="6044967"/>
            <a:ext cx="2502542" cy="1714217"/>
            <a:chOff x="2071210" y="5574920"/>
            <a:chExt cx="6177861" cy="3331428"/>
          </a:xfrm>
        </p:grpSpPr>
        <p:sp>
          <p:nvSpPr>
            <p:cNvPr id="18" name="Freeform 18"/>
            <p:cNvSpPr/>
            <p:nvPr/>
          </p:nvSpPr>
          <p:spPr>
            <a:xfrm>
              <a:off x="2071210" y="5745259"/>
              <a:ext cx="3296071" cy="3161089"/>
            </a:xfrm>
            <a:custGeom>
              <a:avLst/>
              <a:gdLst/>
              <a:ahLst/>
              <a:cxnLst/>
              <a:rect l="l" t="t" r="r" b="b"/>
              <a:pathLst>
                <a:path w="3296071" h="3161089">
                  <a:moveTo>
                    <a:pt x="0" y="0"/>
                  </a:moveTo>
                  <a:lnTo>
                    <a:pt x="3296070" y="0"/>
                  </a:lnTo>
                  <a:lnTo>
                    <a:pt x="3296070" y="3161089"/>
                  </a:lnTo>
                  <a:lnTo>
                    <a:pt x="0" y="3161089"/>
                  </a:lnTo>
                  <a:lnTo>
                    <a:pt x="0" y="0"/>
                  </a:lnTo>
                  <a:close/>
                </a:path>
              </a:pathLst>
            </a:custGeom>
            <a: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a:blipFill>
          </p:spPr>
        </p:sp>
        <p:sp>
          <p:nvSpPr>
            <p:cNvPr id="41" name="Freeform 22">
              <a:extLst>
                <a:ext uri="{FF2B5EF4-FFF2-40B4-BE49-F238E27FC236}">
                  <a16:creationId xmlns:a16="http://schemas.microsoft.com/office/drawing/2014/main" id="{96C87D92-4352-C652-C092-83D35641F6D1}"/>
                </a:ext>
              </a:extLst>
            </p:cNvPr>
            <p:cNvSpPr/>
            <p:nvPr/>
          </p:nvSpPr>
          <p:spPr>
            <a:xfrm>
              <a:off x="4953000" y="5574920"/>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a:blipFill>
          </p:spPr>
          <p:txBody>
            <a:bodyPr/>
            <a:lstStyle/>
            <a:p>
              <a:endParaRPr lang="en-IN" dirty="0"/>
            </a:p>
          </p:txBody>
        </p:sp>
      </p:grpSp>
      <p:pic>
        <p:nvPicPr>
          <p:cNvPr id="43" name="Picture 42">
            <a:extLst>
              <a:ext uri="{FF2B5EF4-FFF2-40B4-BE49-F238E27FC236}">
                <a16:creationId xmlns:a16="http://schemas.microsoft.com/office/drawing/2014/main" id="{D7F9F0B5-ECCF-866B-6968-B43DBEBBB421}"/>
              </a:ext>
            </a:extLst>
          </p:cNvPr>
          <p:cNvPicPr>
            <a:picLocks noChangeAspect="1"/>
          </p:cNvPicPr>
          <p:nvPr/>
        </p:nvPicPr>
        <p:blipFill>
          <a:blip r:embed="rId14"/>
          <a:stretch>
            <a:fillRect/>
          </a:stretch>
        </p:blipFill>
        <p:spPr>
          <a:xfrm>
            <a:off x="14044534" y="2472739"/>
            <a:ext cx="2805322" cy="1574600"/>
          </a:xfrm>
          <a:prstGeom prst="rect">
            <a:avLst/>
          </a:prstGeom>
        </p:spPr>
      </p:pic>
      <p:grpSp>
        <p:nvGrpSpPr>
          <p:cNvPr id="44" name="Group 15">
            <a:extLst>
              <a:ext uri="{FF2B5EF4-FFF2-40B4-BE49-F238E27FC236}">
                <a16:creationId xmlns:a16="http://schemas.microsoft.com/office/drawing/2014/main" id="{93EE0A44-1C53-30CC-C041-A03220A4862C}"/>
              </a:ext>
            </a:extLst>
          </p:cNvPr>
          <p:cNvGrpSpPr/>
          <p:nvPr/>
        </p:nvGrpSpPr>
        <p:grpSpPr>
          <a:xfrm>
            <a:off x="14239762" y="4373336"/>
            <a:ext cx="2437682" cy="749686"/>
            <a:chOff x="0" y="0"/>
            <a:chExt cx="922973" cy="265132"/>
          </a:xfrm>
        </p:grpSpPr>
        <p:sp>
          <p:nvSpPr>
            <p:cNvPr id="45" name="Freeform 16">
              <a:extLst>
                <a:ext uri="{FF2B5EF4-FFF2-40B4-BE49-F238E27FC236}">
                  <a16:creationId xmlns:a16="http://schemas.microsoft.com/office/drawing/2014/main" id="{25CE1D15-F472-5F56-CE79-1A91F4BB85E4}"/>
                </a:ext>
              </a:extLst>
            </p:cNvPr>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6" name="TextBox 17">
              <a:extLst>
                <a:ext uri="{FF2B5EF4-FFF2-40B4-BE49-F238E27FC236}">
                  <a16:creationId xmlns:a16="http://schemas.microsoft.com/office/drawing/2014/main" id="{E9C578E7-26ED-CBDE-0265-73C924A67F45}"/>
                </a:ext>
              </a:extLst>
            </p:cNvPr>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7" name="TextBox 29">
            <a:extLst>
              <a:ext uri="{FF2B5EF4-FFF2-40B4-BE49-F238E27FC236}">
                <a16:creationId xmlns:a16="http://schemas.microsoft.com/office/drawing/2014/main" id="{FA034555-51EA-2D3A-99CC-AFC401EB1C2B}"/>
              </a:ext>
            </a:extLst>
          </p:cNvPr>
          <p:cNvSpPr txBox="1"/>
          <p:nvPr/>
        </p:nvSpPr>
        <p:spPr>
          <a:xfrm>
            <a:off x="14140303" y="4564035"/>
            <a:ext cx="2641447" cy="353879"/>
          </a:xfrm>
          <a:prstGeom prst="rect">
            <a:avLst/>
          </a:prstGeom>
        </p:spPr>
        <p:txBody>
          <a:bodyPr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Data Modelling</a:t>
            </a:r>
          </a:p>
        </p:txBody>
      </p:sp>
      <p:pic>
        <p:nvPicPr>
          <p:cNvPr id="50" name="Picture 49">
            <a:extLst>
              <a:ext uri="{FF2B5EF4-FFF2-40B4-BE49-F238E27FC236}">
                <a16:creationId xmlns:a16="http://schemas.microsoft.com/office/drawing/2014/main" id="{18E35670-23E6-0D02-936E-0C5B58DB8308}"/>
              </a:ext>
            </a:extLst>
          </p:cNvPr>
          <p:cNvPicPr>
            <a:picLocks noChangeAspect="1"/>
          </p:cNvPicPr>
          <p:nvPr/>
        </p:nvPicPr>
        <p:blipFill>
          <a:blip r:embed="rId15"/>
          <a:stretch>
            <a:fillRect/>
          </a:stretch>
        </p:blipFill>
        <p:spPr>
          <a:xfrm>
            <a:off x="2337757" y="6186395"/>
            <a:ext cx="2992970" cy="1676063"/>
          </a:xfrm>
          <a:prstGeom prst="rect">
            <a:avLst/>
          </a:prstGeom>
        </p:spPr>
      </p:pic>
      <p:sp>
        <p:nvSpPr>
          <p:cNvPr id="51" name="Freeform 20">
            <a:extLst>
              <a:ext uri="{FF2B5EF4-FFF2-40B4-BE49-F238E27FC236}">
                <a16:creationId xmlns:a16="http://schemas.microsoft.com/office/drawing/2014/main" id="{16484590-EF23-927A-6555-B9C1DE99D017}"/>
              </a:ext>
            </a:extLst>
          </p:cNvPr>
          <p:cNvSpPr/>
          <p:nvPr/>
        </p:nvSpPr>
        <p:spPr>
          <a:xfrm>
            <a:off x="2449100" y="8119248"/>
            <a:ext cx="2641448" cy="828076"/>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52" name="Arrow: Chevron 51">
            <a:extLst>
              <a:ext uri="{FF2B5EF4-FFF2-40B4-BE49-F238E27FC236}">
                <a16:creationId xmlns:a16="http://schemas.microsoft.com/office/drawing/2014/main" id="{74BD532C-B65A-4BB1-2384-3C4F0C26F07E}"/>
              </a:ext>
            </a:extLst>
          </p:cNvPr>
          <p:cNvSpPr/>
          <p:nvPr/>
        </p:nvSpPr>
        <p:spPr>
          <a:xfrm>
            <a:off x="3398039" y="2874076"/>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3" name="Arrow: Chevron 52">
            <a:extLst>
              <a:ext uri="{FF2B5EF4-FFF2-40B4-BE49-F238E27FC236}">
                <a16:creationId xmlns:a16="http://schemas.microsoft.com/office/drawing/2014/main" id="{B832A0C3-5F3B-55B6-728E-6C9F58CD7A94}"/>
              </a:ext>
            </a:extLst>
          </p:cNvPr>
          <p:cNvSpPr/>
          <p:nvPr/>
        </p:nvSpPr>
        <p:spPr>
          <a:xfrm>
            <a:off x="6941959" y="2874075"/>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4" name="Arrow: Chevron 53">
            <a:extLst>
              <a:ext uri="{FF2B5EF4-FFF2-40B4-BE49-F238E27FC236}">
                <a16:creationId xmlns:a16="http://schemas.microsoft.com/office/drawing/2014/main" id="{D6A878E7-BAED-E4D1-C366-61BB601A9921}"/>
              </a:ext>
            </a:extLst>
          </p:cNvPr>
          <p:cNvSpPr/>
          <p:nvPr/>
        </p:nvSpPr>
        <p:spPr>
          <a:xfrm>
            <a:off x="12268475" y="2912869"/>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5" name="Arrow: Chevron 54">
            <a:extLst>
              <a:ext uri="{FF2B5EF4-FFF2-40B4-BE49-F238E27FC236}">
                <a16:creationId xmlns:a16="http://schemas.microsoft.com/office/drawing/2014/main" id="{A9653832-C051-3978-64E6-67660DD930AC}"/>
              </a:ext>
            </a:extLst>
          </p:cNvPr>
          <p:cNvSpPr/>
          <p:nvPr/>
        </p:nvSpPr>
        <p:spPr>
          <a:xfrm rot="10800000">
            <a:off x="5226054" y="6475136"/>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6" name="Arrow: Chevron 55">
            <a:extLst>
              <a:ext uri="{FF2B5EF4-FFF2-40B4-BE49-F238E27FC236}">
                <a16:creationId xmlns:a16="http://schemas.microsoft.com/office/drawing/2014/main" id="{6EE9D824-9643-2A32-4EB1-447C8CFC4652}"/>
              </a:ext>
            </a:extLst>
          </p:cNvPr>
          <p:cNvSpPr/>
          <p:nvPr/>
        </p:nvSpPr>
        <p:spPr>
          <a:xfrm rot="10800000">
            <a:off x="10572623" y="6439864"/>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7" name="TextBox 56">
            <a:extLst>
              <a:ext uri="{FF2B5EF4-FFF2-40B4-BE49-F238E27FC236}">
                <a16:creationId xmlns:a16="http://schemas.microsoft.com/office/drawing/2014/main" id="{3F2D7A35-6038-7293-C5C7-C115B8CF326E}"/>
              </a:ext>
            </a:extLst>
          </p:cNvPr>
          <p:cNvSpPr txBox="1"/>
          <p:nvPr/>
        </p:nvSpPr>
        <p:spPr>
          <a:xfrm>
            <a:off x="2834481" y="8360617"/>
            <a:ext cx="1967788" cy="413959"/>
          </a:xfrm>
          <a:prstGeom prst="rect">
            <a:avLst/>
          </a:prstGeom>
          <a:noFill/>
        </p:spPr>
        <p:txBody>
          <a:bodyPr wrap="square" rtlCol="0">
            <a:spAutoFit/>
          </a:bodyPr>
          <a:lstStyle/>
          <a:p>
            <a:r>
              <a:rPr lang="en-IN" sz="2090" dirty="0">
                <a:solidFill>
                  <a:schemeClr val="bg1"/>
                </a:solidFill>
                <a:latin typeface="Poppins Bold" panose="00000800000000000000" charset="0"/>
                <a:cs typeface="Poppins Bold" panose="00000800000000000000" charset="0"/>
              </a:rPr>
              <a:t>Deployment</a:t>
            </a:r>
          </a:p>
        </p:txBody>
      </p:sp>
      <p:sp>
        <p:nvSpPr>
          <p:cNvPr id="63" name="Arrow: Curved Left 62">
            <a:extLst>
              <a:ext uri="{FF2B5EF4-FFF2-40B4-BE49-F238E27FC236}">
                <a16:creationId xmlns:a16="http://schemas.microsoft.com/office/drawing/2014/main" id="{F1B4BA5B-B498-7BC0-3694-1D3FFD4E4045}"/>
              </a:ext>
            </a:extLst>
          </p:cNvPr>
          <p:cNvSpPr/>
          <p:nvPr/>
        </p:nvSpPr>
        <p:spPr>
          <a:xfrm>
            <a:off x="17021855" y="3080093"/>
            <a:ext cx="1047708" cy="37398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4" name="Arrow: Chevron 63">
            <a:extLst>
              <a:ext uri="{FF2B5EF4-FFF2-40B4-BE49-F238E27FC236}">
                <a16:creationId xmlns:a16="http://schemas.microsoft.com/office/drawing/2014/main" id="{6297822C-C436-351C-E3A7-B52336D6C4E6}"/>
              </a:ext>
            </a:extLst>
          </p:cNvPr>
          <p:cNvSpPr/>
          <p:nvPr/>
        </p:nvSpPr>
        <p:spPr>
          <a:xfrm rot="10800000">
            <a:off x="15387248" y="6379968"/>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65" name="Picture 64">
            <a:extLst>
              <a:ext uri="{FF2B5EF4-FFF2-40B4-BE49-F238E27FC236}">
                <a16:creationId xmlns:a16="http://schemas.microsoft.com/office/drawing/2014/main" id="{8C567CE1-B247-2675-9F0E-485E11D97051}"/>
              </a:ext>
            </a:extLst>
          </p:cNvPr>
          <p:cNvPicPr>
            <a:picLocks noChangeAspect="1"/>
          </p:cNvPicPr>
          <p:nvPr/>
        </p:nvPicPr>
        <p:blipFill rotWithShape="1">
          <a:blip r:embed="rId16"/>
          <a:srcRect l="13960" t="14262" r="10615" b="20624"/>
          <a:stretch/>
        </p:blipFill>
        <p:spPr>
          <a:xfrm>
            <a:off x="13962564" y="254133"/>
            <a:ext cx="2351226" cy="18989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extLst>
                <a:ext uri="{28A0092B-C50C-407E-A947-70E740481C1C}">
                  <a14:useLocalDpi xmlns:a14="http://schemas.microsoft.com/office/drawing/2010/main" val="0"/>
                </a:ext>
              </a:extLst>
            </a:blip>
            <a:stretch>
              <a:fillRect/>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362200" y="2705100"/>
            <a:ext cx="13487400" cy="6588200"/>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IN" dirty="0"/>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200400" y="4236467"/>
            <a:ext cx="11190845" cy="4633641"/>
          </a:xfrm>
          <a:prstGeom prst="rect">
            <a:avLst/>
          </a:prstGeom>
        </p:spPr>
        <p:txBody>
          <a:bodyPr wrap="square" lIns="0" tIns="0" rIns="0" bIns="0" rtlCol="0" anchor="t">
            <a:spAutoFit/>
          </a:bodyPr>
          <a:lstStyle/>
          <a:p>
            <a:pPr algn="ctr">
              <a:lnSpc>
                <a:spcPts val="3288"/>
              </a:lnSpc>
              <a:spcBef>
                <a:spcPct val="0"/>
              </a:spcBef>
            </a:pPr>
            <a:r>
              <a:rPr lang="en-US" sz="2348" spc="-46" dirty="0">
                <a:solidFill>
                  <a:srgbClr val="FDFDFD"/>
                </a:solidFill>
                <a:latin typeface="Poppins"/>
                <a:ea typeface="Poppins"/>
                <a:cs typeface="Poppins"/>
                <a:sym typeface="Poppins"/>
              </a:rPr>
              <a:t>The FIFA World Cup is an international football tournament that takes place every four years, bringing together the best national teams from around the world to compete for the title of world champion. It is organized by FIFA, the international governing body of football and is one of the most popular and widely watched sporting events into the world. The tournament is hosted by a different country each time, with the host nation providing the venues and infrastructure for the matches. The first FIFA World Cup was held in 1930 and since then it has grown in size and popularity, with millions of fans tuning in to watch the matches and support their favorite teams. The World Cup is not only a celebration of football, but also a cultural and social event that brings people from different countries and backgrounds together.</a:t>
            </a:r>
          </a:p>
        </p:txBody>
      </p:sp>
      <p:pic>
        <p:nvPicPr>
          <p:cNvPr id="12" name="Picture 11">
            <a:extLst>
              <a:ext uri="{FF2B5EF4-FFF2-40B4-BE49-F238E27FC236}">
                <a16:creationId xmlns:a16="http://schemas.microsoft.com/office/drawing/2014/main" id="{E317291F-979F-3BFE-626F-65A4BD885449}"/>
              </a:ext>
            </a:extLst>
          </p:cNvPr>
          <p:cNvPicPr>
            <a:picLocks noChangeAspect="1"/>
          </p:cNvPicPr>
          <p:nvPr/>
        </p:nvPicPr>
        <p:blipFill rotWithShape="1">
          <a:blip r:embed="rId3"/>
          <a:srcRect l="13960" t="14262" r="10615" b="20624"/>
          <a:stretch/>
        </p:blipFill>
        <p:spPr>
          <a:xfrm>
            <a:off x="0" y="4149620"/>
            <a:ext cx="2819400" cy="37370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val="0"/>
                </a:ext>
              </a:extLst>
            </a:blip>
            <a:stretch>
              <a:fillRect/>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pic>
        <p:nvPicPr>
          <p:cNvPr id="10" name="Picture 9">
            <a:extLst>
              <a:ext uri="{FF2B5EF4-FFF2-40B4-BE49-F238E27FC236}">
                <a16:creationId xmlns:a16="http://schemas.microsoft.com/office/drawing/2014/main" id="{A8C83DC1-7FBD-FD58-C9BF-C4892227C10B}"/>
              </a:ext>
            </a:extLst>
          </p:cNvPr>
          <p:cNvPicPr>
            <a:picLocks noChangeAspect="1"/>
          </p:cNvPicPr>
          <p:nvPr/>
        </p:nvPicPr>
        <p:blipFill rotWithShape="1">
          <a:blip r:embed="rId5"/>
          <a:srcRect l="13960" t="14262" r="10615" b="20624"/>
          <a:stretch/>
        </p:blipFill>
        <p:spPr>
          <a:xfrm>
            <a:off x="15589942" y="190500"/>
            <a:ext cx="2351226" cy="18989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extLst>
                  <a:ext uri="{28A0092B-C50C-407E-A947-70E740481C1C}">
                    <a14:useLocalDpi xmlns:a14="http://schemas.microsoft.com/office/drawing/2010/main" val="0"/>
                  </a:ext>
                </a:extLst>
              </a:blip>
              <a:stretch>
                <a:fillRect/>
              </a:stretch>
            </a:blipFill>
          </p:spPr>
        </p:sp>
      </p:grpSp>
      <p:sp>
        <p:nvSpPr>
          <p:cNvPr id="11" name="TextBox 11"/>
          <p:cNvSpPr txBox="1"/>
          <p:nvPr/>
        </p:nvSpPr>
        <p:spPr>
          <a:xfrm>
            <a:off x="1466704" y="3162300"/>
            <a:ext cx="8414772" cy="2496646"/>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FIFA formed as early as May21, 1904 in Paris, but no national competition except for Olympics.</a:t>
            </a:r>
          </a:p>
          <a:p>
            <a:pPr marL="0" lvl="0" indent="0" algn="l">
              <a:lnSpc>
                <a:spcPts val="2843"/>
              </a:lnSpc>
              <a:spcBef>
                <a:spcPct val="0"/>
              </a:spcBef>
            </a:pPr>
            <a:r>
              <a:rPr lang="en-US" sz="2030" spc="-40" dirty="0">
                <a:solidFill>
                  <a:srgbClr val="051D40"/>
                </a:solidFill>
                <a:latin typeface="Poppins"/>
                <a:ea typeface="Poppins"/>
                <a:cs typeface="Poppins"/>
                <a:sym typeface="Poppins"/>
              </a:rPr>
              <a:t>As the highest football authority, FIFA made its claim as the organizers of the competition.</a:t>
            </a:r>
          </a:p>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1920’s – French football administrators, including Jules Rimet, are credited with bringing together the world’s strongest national teams to compete for a world championship of football</a:t>
            </a:r>
          </a:p>
        </p:txBody>
      </p:sp>
      <p:sp>
        <p:nvSpPr>
          <p:cNvPr id="12" name="TextBox 12"/>
          <p:cNvSpPr txBox="1"/>
          <p:nvPr/>
        </p:nvSpPr>
        <p:spPr>
          <a:xfrm>
            <a:off x="1518345" y="2273750"/>
            <a:ext cx="4155745"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About FIFA</a:t>
            </a:r>
          </a:p>
        </p:txBody>
      </p:sp>
      <p:sp>
        <p:nvSpPr>
          <p:cNvPr id="13" name="TextBox 13"/>
          <p:cNvSpPr txBox="1"/>
          <p:nvPr/>
        </p:nvSpPr>
        <p:spPr>
          <a:xfrm>
            <a:off x="1407877" y="6400435"/>
            <a:ext cx="8414772" cy="2855718"/>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Decided that 1930 would be the first international competition for that what was called the “World Cup” and “La Coupe de Monde”.</a:t>
            </a:r>
          </a:p>
          <a:p>
            <a:pPr marL="0" lvl="0" indent="0" algn="l">
              <a:lnSpc>
                <a:spcPts val="2843"/>
              </a:lnSpc>
              <a:spcBef>
                <a:spcPct val="0"/>
              </a:spcBef>
            </a:pPr>
            <a:r>
              <a:rPr lang="en-US" sz="2030" spc="-40" dirty="0">
                <a:solidFill>
                  <a:srgbClr val="051D40"/>
                </a:solidFill>
                <a:latin typeface="Poppins"/>
                <a:ea typeface="Poppins"/>
                <a:cs typeface="Poppins"/>
                <a:sym typeface="Poppins"/>
              </a:rPr>
              <a:t>To much debate as to who would host first World Cup.</a:t>
            </a:r>
          </a:p>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FIFA felt it necessary for the first host nation to pay for travel expenses of all referees and national teams; a clearly expensive proposition, but many European and South American nations showed interest; the likes of football powerhouses; Italy, Spain, Holland, Hungary, Sweden and Uruguay. </a:t>
            </a:r>
          </a:p>
        </p:txBody>
      </p:sp>
      <p:sp>
        <p:nvSpPr>
          <p:cNvPr id="14" name="TextBox 14"/>
          <p:cNvSpPr txBox="1"/>
          <p:nvPr/>
        </p:nvSpPr>
        <p:spPr>
          <a:xfrm>
            <a:off x="1429833" y="5914097"/>
            <a:ext cx="3724127" cy="425071"/>
          </a:xfrm>
          <a:prstGeom prst="rect">
            <a:avLst/>
          </a:prstGeom>
        </p:spPr>
        <p:txBody>
          <a:bodyPr lIns="0" tIns="0" rIns="0" bIns="0" rtlCol="0" anchor="t">
            <a:spAutoFit/>
          </a:bodyPr>
          <a:lstStyle/>
          <a:p>
            <a:pPr algn="l">
              <a:lnSpc>
                <a:spcPts val="3480"/>
              </a:lnSpc>
              <a:spcBef>
                <a:spcPct val="0"/>
              </a:spcBef>
            </a:pPr>
            <a:r>
              <a:rPr lang="en-US" sz="2486" dirty="0">
                <a:solidFill>
                  <a:srgbClr val="051D40"/>
                </a:solidFill>
                <a:latin typeface="Open Sans Extra Bold"/>
                <a:ea typeface="Open Sans Extra Bold"/>
                <a:cs typeface="Open Sans Extra Bold"/>
                <a:sym typeface="Open Sans Extra Bold"/>
              </a:rPr>
              <a:t>FIFA History</a:t>
            </a:r>
          </a:p>
        </p:txBody>
      </p:sp>
      <p:pic>
        <p:nvPicPr>
          <p:cNvPr id="15" name="Picture 14">
            <a:extLst>
              <a:ext uri="{FF2B5EF4-FFF2-40B4-BE49-F238E27FC236}">
                <a16:creationId xmlns:a16="http://schemas.microsoft.com/office/drawing/2014/main" id="{D292DD06-B2D5-104F-EFBE-22A0C5A6B158}"/>
              </a:ext>
            </a:extLst>
          </p:cNvPr>
          <p:cNvPicPr>
            <a:picLocks noChangeAspect="1"/>
          </p:cNvPicPr>
          <p:nvPr/>
        </p:nvPicPr>
        <p:blipFill rotWithShape="1">
          <a:blip r:embed="rId3"/>
          <a:srcRect l="13960" t="14262" r="10615" b="20624"/>
          <a:stretch/>
        </p:blipFill>
        <p:spPr>
          <a:xfrm>
            <a:off x="9448800" y="7003944"/>
            <a:ext cx="2819400" cy="2855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13853" y="1447958"/>
            <a:ext cx="7922504" cy="771523"/>
          </a:xfrm>
          <a:prstGeom prst="rect">
            <a:avLst/>
          </a:prstGeom>
        </p:spPr>
        <p:txBody>
          <a:bodyPr lIns="0" tIns="0" rIns="0" bIns="0" rtlCol="0" anchor="t">
            <a:spAutoFit/>
          </a:bodyPr>
          <a:lstStyle/>
          <a:p>
            <a:pPr marL="0" lvl="0" indent="0" algn="l">
              <a:lnSpc>
                <a:spcPts val="6300"/>
              </a:lnSpc>
              <a:spcBef>
                <a:spcPct val="0"/>
              </a:spcBef>
            </a:pPr>
            <a:r>
              <a:rPr lang="en-US" sz="4500" u="none" strike="noStrike" dirty="0">
                <a:solidFill>
                  <a:srgbClr val="051D40"/>
                </a:solidFill>
                <a:latin typeface="Open Sans Extra Bold"/>
                <a:ea typeface="Open Sans Extra Bold"/>
                <a:cs typeface="Open Sans Extra Bold"/>
                <a:sym typeface="Open Sans Extra Bold"/>
              </a:rPr>
              <a:t>Problem Statement</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a:grpSpLocks noChangeAspect="1"/>
          </p:cNvGrpSpPr>
          <p:nvPr/>
        </p:nvGrpSpPr>
        <p:grpSpPr>
          <a:xfrm>
            <a:off x="9752809" y="267138"/>
            <a:ext cx="8461892" cy="9598848"/>
            <a:chOff x="-2794" y="-127"/>
            <a:chExt cx="8606155" cy="10286874"/>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extLst>
                  <a:ext uri="{28A0092B-C50C-407E-A947-70E740481C1C}">
                    <a14:useLocalDpi xmlns:a14="http://schemas.microsoft.com/office/drawing/2010/main" val="0"/>
                  </a:ext>
                </a:extLst>
              </a:blip>
              <a:stretch>
                <a:fillRect/>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6" name="Group 16"/>
          <p:cNvGrpSpPr/>
          <p:nvPr/>
        </p:nvGrpSpPr>
        <p:grpSpPr>
          <a:xfrm>
            <a:off x="1621740" y="3300921"/>
            <a:ext cx="11312426" cy="582138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2958145"/>
            <a:ext cx="3234078" cy="2542399"/>
            <a:chOff x="0" y="-678719"/>
            <a:chExt cx="1182129" cy="929304"/>
          </a:xfrm>
        </p:grpSpPr>
        <p:sp>
          <p:nvSpPr>
            <p:cNvPr id="20" name="Freeform 20"/>
            <p:cNvSpPr/>
            <p:nvPr/>
          </p:nvSpPr>
          <p:spPr>
            <a:xfrm>
              <a:off x="168838" y="-678719"/>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endParaRPr lang="en-US" sz="2486" u="none" strike="noStrike" dirty="0">
                <a:solidFill>
                  <a:srgbClr val="FFFFFF"/>
                </a:solidFill>
                <a:latin typeface="Poppins Bold"/>
                <a:ea typeface="Poppins Bold"/>
                <a:cs typeface="Poppins Bold"/>
                <a:sym typeface="Poppins Bold"/>
              </a:endParaRPr>
            </a:p>
          </p:txBody>
        </p:sp>
      </p:grpSp>
      <p:grpSp>
        <p:nvGrpSpPr>
          <p:cNvPr id="22" name="Group 22"/>
          <p:cNvGrpSpPr/>
          <p:nvPr/>
        </p:nvGrpSpPr>
        <p:grpSpPr>
          <a:xfrm>
            <a:off x="5912406" y="2968391"/>
            <a:ext cx="3091285" cy="2532153"/>
            <a:chOff x="0" y="-674974"/>
            <a:chExt cx="1129935" cy="925559"/>
          </a:xfrm>
        </p:grpSpPr>
        <p:sp>
          <p:nvSpPr>
            <p:cNvPr id="23" name="Freeform 23"/>
            <p:cNvSpPr/>
            <p:nvPr/>
          </p:nvSpPr>
          <p:spPr>
            <a:xfrm>
              <a:off x="116644" y="-674974"/>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endParaRPr lang="en-US" sz="2486" u="none" strike="noStrike" dirty="0">
                <a:solidFill>
                  <a:srgbClr val="FFFFFF"/>
                </a:solidFill>
                <a:latin typeface="Poppins Bold"/>
                <a:ea typeface="Poppins Bold"/>
                <a:cs typeface="Poppins Bold"/>
                <a:sym typeface="Poppins Bold"/>
              </a:endParaRPr>
            </a:p>
          </p:txBody>
        </p:sp>
      </p:grpSp>
      <p:grpSp>
        <p:nvGrpSpPr>
          <p:cNvPr id="25" name="Group 25"/>
          <p:cNvGrpSpPr/>
          <p:nvPr/>
        </p:nvGrpSpPr>
        <p:grpSpPr>
          <a:xfrm>
            <a:off x="9569222" y="2968391"/>
            <a:ext cx="2853746" cy="2532153"/>
            <a:chOff x="0" y="-674974"/>
            <a:chExt cx="1043109" cy="925559"/>
          </a:xfrm>
        </p:grpSpPr>
        <p:sp>
          <p:nvSpPr>
            <p:cNvPr id="26" name="Freeform 26"/>
            <p:cNvSpPr/>
            <p:nvPr/>
          </p:nvSpPr>
          <p:spPr>
            <a:xfrm>
              <a:off x="67105" y="-674974"/>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endParaRPr lang="en-US" sz="2486" u="none" strike="noStrike" dirty="0">
                <a:solidFill>
                  <a:srgbClr val="FFFFFF"/>
                </a:solidFill>
                <a:latin typeface="Poppins Bold"/>
                <a:ea typeface="Poppins Bold"/>
                <a:cs typeface="Poppins Bold"/>
                <a:sym typeface="Poppins Bold"/>
              </a:endParaRPr>
            </a:p>
          </p:txBody>
        </p:sp>
      </p:grpSp>
      <p:sp>
        <p:nvSpPr>
          <p:cNvPr id="28" name="TextBox 28"/>
          <p:cNvSpPr txBox="1"/>
          <p:nvPr/>
        </p:nvSpPr>
        <p:spPr>
          <a:xfrm>
            <a:off x="2824496" y="3933568"/>
            <a:ext cx="9598472" cy="4434932"/>
          </a:xfrm>
          <a:prstGeom prst="rect">
            <a:avLst/>
          </a:prstGeom>
        </p:spPr>
        <p:txBody>
          <a:bodyPr wrap="square" lIns="0" tIns="0" rIns="0" bIns="0" rtlCol="0" anchor="t">
            <a:spAutoFit/>
          </a:bodyPr>
          <a:lstStyle/>
          <a:p>
            <a:pPr marL="0" lvl="0" indent="0">
              <a:lnSpc>
                <a:spcPts val="2334"/>
              </a:lnSpc>
              <a:spcBef>
                <a:spcPct val="0"/>
              </a:spcBef>
            </a:pPr>
            <a:r>
              <a:rPr lang="en-US" sz="2350" spc="300" dirty="0">
                <a:solidFill>
                  <a:schemeClr val="bg1"/>
                </a:solidFill>
                <a:latin typeface="Poppins" panose="00000500000000000000" pitchFamily="2" charset="0"/>
                <a:cs typeface="Poppins" panose="00000500000000000000" pitchFamily="2" charset="0"/>
              </a:rPr>
              <a:t>With FIFA is in the blood of many people of the world. You are tasked to tell the story of unsung analysts who put great efforts to provide accurate data to answer every question of fans. The FIFA World Cup is a global football competition contested by the various football-playing nations of the world. It is contested every four years and is the most prestigious and important trophy in the sport of football. The World Cups dataset shows all information about all the World Cups in history, while the World Cup Matches dataset shows all the results from the matches contested as part of the cups. Find key metrics and factors that influence the World Cup win. Do your own research and come up with your findings. </a:t>
            </a:r>
            <a:endParaRPr lang="en-US" sz="2350" u="none" strike="noStrike" spc="300" dirty="0">
              <a:solidFill>
                <a:schemeClr val="bg1"/>
              </a:solidFill>
              <a:latin typeface="Poppins" panose="00000500000000000000" pitchFamily="2" charset="0"/>
              <a:ea typeface="Poppins"/>
              <a:cs typeface="Poppins" panose="00000500000000000000" pitchFamily="2" charset="0"/>
              <a:sym typeface="Poppins"/>
            </a:endParaRPr>
          </a:p>
        </p:txBody>
      </p:sp>
      <p:pic>
        <p:nvPicPr>
          <p:cNvPr id="31" name="Picture 30">
            <a:extLst>
              <a:ext uri="{FF2B5EF4-FFF2-40B4-BE49-F238E27FC236}">
                <a16:creationId xmlns:a16="http://schemas.microsoft.com/office/drawing/2014/main" id="{0FE6CA77-48E3-147E-0331-551B2432544E}"/>
              </a:ext>
            </a:extLst>
          </p:cNvPr>
          <p:cNvPicPr>
            <a:picLocks noChangeAspect="1"/>
          </p:cNvPicPr>
          <p:nvPr/>
        </p:nvPicPr>
        <p:blipFill rotWithShape="1">
          <a:blip r:embed="rId4"/>
          <a:srcRect l="13960" t="14262" r="10615" b="20624"/>
          <a:stretch/>
        </p:blipFill>
        <p:spPr>
          <a:xfrm>
            <a:off x="0" y="3981099"/>
            <a:ext cx="2526162" cy="29953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534894" y="0"/>
            <a:ext cx="7753106"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extLst>
                <a:ext uri="{28A0092B-C50C-407E-A947-70E740481C1C}">
                  <a14:useLocalDpi xmlns:a14="http://schemas.microsoft.com/office/drawing/2010/main" val="0"/>
                </a:ext>
              </a:extLst>
            </a:blip>
            <a:stretch>
              <a:fillRect l="-1" r="-31269"/>
            </a:stretch>
          </a:blipFill>
        </p:spPr>
      </p:sp>
      <p:grpSp>
        <p:nvGrpSpPr>
          <p:cNvPr id="3" name="Group 3"/>
          <p:cNvGrpSpPr/>
          <p:nvPr/>
        </p:nvGrpSpPr>
        <p:grpSpPr>
          <a:xfrm>
            <a:off x="905402" y="4052241"/>
            <a:ext cx="15796380"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5775957"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Objectives</a:t>
            </a:r>
          </a:p>
        </p:txBody>
      </p:sp>
      <p:sp>
        <p:nvSpPr>
          <p:cNvPr id="7" name="TextBox 7"/>
          <p:cNvSpPr txBox="1"/>
          <p:nvPr/>
        </p:nvSpPr>
        <p:spPr>
          <a:xfrm>
            <a:off x="691619" y="2186877"/>
            <a:ext cx="9913189" cy="1621919"/>
          </a:xfrm>
          <a:prstGeom prst="rect">
            <a:avLst/>
          </a:prstGeom>
        </p:spPr>
        <p:txBody>
          <a:bodyPr lIns="0" tIns="0" rIns="0" bIns="0" rtlCol="0" anchor="t">
            <a:spAutoFit/>
          </a:bodyPr>
          <a:lstStyle/>
          <a:p>
            <a:pPr algn="l">
              <a:lnSpc>
                <a:spcPts val="3238"/>
              </a:lnSpc>
            </a:pPr>
            <a:r>
              <a:rPr lang="en-US" sz="2313" u="none" strike="noStrike" spc="-46" dirty="0">
                <a:solidFill>
                  <a:srgbClr val="FDFDFD"/>
                </a:solidFill>
                <a:latin typeface="Poppins"/>
                <a:ea typeface="Poppins"/>
                <a:cs typeface="Poppins"/>
                <a:sym typeface="Poppins"/>
              </a:rPr>
              <a:t>Design dashboards with interactive elements allowing users to filter data by team, year, or player and to explore different aspects of data by historical trends, team comparison, players statistics, match analysis, tournament trends and visualizing key metrics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51473" y="4863249"/>
            <a:ext cx="4161784" cy="1396793"/>
          </a:xfrm>
          <a:prstGeom prst="rect">
            <a:avLst/>
          </a:prstGeom>
        </p:spPr>
        <p:txBody>
          <a:bodyPr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Analyze the performance of teams over different World Cup tournaments, track wins, goals scored, stadium which countries hosted, winning rates by home teams and away teams.</a:t>
            </a:r>
          </a:p>
        </p:txBody>
      </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p:cNvSpPr txBox="1"/>
          <p:nvPr/>
        </p:nvSpPr>
        <p:spPr>
          <a:xfrm>
            <a:off x="2152457" y="4237245"/>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Historical Trends</a:t>
            </a:r>
          </a:p>
        </p:txBody>
      </p:sp>
      <p:sp>
        <p:nvSpPr>
          <p:cNvPr id="17" name="TextBox 17"/>
          <p:cNvSpPr txBox="1"/>
          <p:nvPr/>
        </p:nvSpPr>
        <p:spPr>
          <a:xfrm>
            <a:off x="6282323" y="4886475"/>
            <a:ext cx="3926937" cy="1396793"/>
          </a:xfrm>
          <a:prstGeom prst="rect">
            <a:avLst/>
          </a:prstGeom>
        </p:spPr>
        <p:txBody>
          <a:bodyPr wrap="square" lIns="0" tIns="0" rIns="0" bIns="0" rtlCol="0" anchor="t">
            <a:spAutoFit/>
          </a:bodyPr>
          <a:lstStyle/>
          <a:p>
            <a:pPr algn="ctr">
              <a:lnSpc>
                <a:spcPts val="2763"/>
              </a:lnSpc>
            </a:pPr>
            <a:r>
              <a:rPr lang="en-US" sz="1400" spc="-39" dirty="0">
                <a:solidFill>
                  <a:srgbClr val="145DA0"/>
                </a:solidFill>
                <a:latin typeface="Poppins"/>
                <a:ea typeface="Poppins"/>
                <a:cs typeface="Poppins"/>
                <a:sym typeface="Poppins"/>
              </a:rPr>
              <a:t>Visualize player performances by analyzing statistics like goals scored, assists and defensive metrics</a:t>
            </a:r>
            <a:r>
              <a:rPr lang="en-US" sz="1973" u="none" strike="noStrike" spc="-39" dirty="0">
                <a:solidFill>
                  <a:srgbClr val="145DA0"/>
                </a:solidFill>
                <a:latin typeface="Poppins"/>
                <a:ea typeface="Poppins"/>
                <a:cs typeface="Poppins"/>
                <a:sym typeface="Poppins"/>
              </a:rPr>
              <a:t>. </a:t>
            </a:r>
            <a:r>
              <a:rPr lang="en-US" sz="1400" u="none" strike="noStrike" spc="-39" dirty="0">
                <a:solidFill>
                  <a:srgbClr val="145DA0"/>
                </a:solidFill>
                <a:latin typeface="Poppins"/>
                <a:ea typeface="Poppins"/>
                <a:cs typeface="Poppins"/>
                <a:sym typeface="Poppins"/>
              </a:rPr>
              <a:t>Compare top players across  different tournaments.</a:t>
            </a:r>
          </a:p>
        </p:txBody>
      </p:sp>
      <p:sp>
        <p:nvSpPr>
          <p:cNvPr id="18" name="TextBox 18"/>
          <p:cNvSpPr txBox="1"/>
          <p:nvPr/>
        </p:nvSpPr>
        <p:spPr>
          <a:xfrm>
            <a:off x="7113284" y="4253090"/>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Players Statistics</a:t>
            </a:r>
          </a:p>
        </p:txBody>
      </p:sp>
      <p:sp>
        <p:nvSpPr>
          <p:cNvPr id="19" name="TextBox 19"/>
          <p:cNvSpPr txBox="1"/>
          <p:nvPr/>
        </p:nvSpPr>
        <p:spPr>
          <a:xfrm>
            <a:off x="11480564" y="7096698"/>
            <a:ext cx="4503110" cy="1058303"/>
          </a:xfrm>
          <a:prstGeom prst="rect">
            <a:avLst/>
          </a:prstGeom>
        </p:spPr>
        <p:txBody>
          <a:bodyPr wrap="square"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Create interactive dashboards showing metrics like total goals scored ,home teams, away teams</a:t>
            </a:r>
            <a:r>
              <a:rPr lang="en-US" sz="1973" spc="-39" dirty="0">
                <a:solidFill>
                  <a:srgbClr val="145DA0"/>
                </a:solidFill>
                <a:latin typeface="Poppins"/>
                <a:ea typeface="Poppins"/>
                <a:cs typeface="Poppins"/>
                <a:sym typeface="Poppins"/>
              </a:rPr>
              <a:t> </a:t>
            </a:r>
            <a:r>
              <a:rPr lang="en-US" sz="1400" spc="-39" dirty="0">
                <a:solidFill>
                  <a:srgbClr val="145DA0"/>
                </a:solidFill>
                <a:latin typeface="Poppins"/>
                <a:ea typeface="Poppins"/>
                <a:cs typeface="Poppins"/>
                <a:sym typeface="Poppins"/>
              </a:rPr>
              <a:t>,</a:t>
            </a:r>
            <a:r>
              <a:rPr lang="en-US" sz="1973" spc="-39" dirty="0">
                <a:solidFill>
                  <a:srgbClr val="145DA0"/>
                </a:solidFill>
                <a:latin typeface="Poppins"/>
                <a:ea typeface="Poppins"/>
                <a:cs typeface="Poppins"/>
                <a:sym typeface="Poppins"/>
              </a:rPr>
              <a:t> </a:t>
            </a:r>
            <a:r>
              <a:rPr lang="en-US" sz="1400" spc="-39" dirty="0">
                <a:solidFill>
                  <a:srgbClr val="145DA0"/>
                </a:solidFill>
                <a:latin typeface="Poppins"/>
                <a:ea typeface="Poppins"/>
                <a:cs typeface="Poppins"/>
                <a:sym typeface="Poppins"/>
              </a:rPr>
              <a:t>qualified teams as per year</a:t>
            </a:r>
            <a:r>
              <a:rPr lang="en-US" sz="1400" u="none" strike="noStrike" spc="-39" dirty="0">
                <a:solidFill>
                  <a:srgbClr val="145DA0"/>
                </a:solidFill>
                <a:latin typeface="Poppins"/>
                <a:ea typeface="Poppins"/>
                <a:cs typeface="Poppins"/>
                <a:sym typeface="Poppins"/>
              </a:rPr>
              <a:t> </a:t>
            </a:r>
          </a:p>
        </p:txBody>
      </p:sp>
      <p:sp>
        <p:nvSpPr>
          <p:cNvPr id="20" name="TextBox 20"/>
          <p:cNvSpPr txBox="1"/>
          <p:nvPr/>
        </p:nvSpPr>
        <p:spPr>
          <a:xfrm>
            <a:off x="12557874" y="6536679"/>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Visualize Key Metrics</a:t>
            </a: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sp>
      <p:sp>
        <p:nvSpPr>
          <p:cNvPr id="22" name="TextBox 16">
            <a:extLst>
              <a:ext uri="{FF2B5EF4-FFF2-40B4-BE49-F238E27FC236}">
                <a16:creationId xmlns:a16="http://schemas.microsoft.com/office/drawing/2014/main" id="{82013F3D-2345-23DE-A2C6-2B1880D048A7}"/>
              </a:ext>
            </a:extLst>
          </p:cNvPr>
          <p:cNvSpPr txBox="1"/>
          <p:nvPr/>
        </p:nvSpPr>
        <p:spPr>
          <a:xfrm>
            <a:off x="2207391" y="6486015"/>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Team Comparison</a:t>
            </a:r>
          </a:p>
        </p:txBody>
      </p:sp>
      <p:sp>
        <p:nvSpPr>
          <p:cNvPr id="23" name="TextBox 14">
            <a:extLst>
              <a:ext uri="{FF2B5EF4-FFF2-40B4-BE49-F238E27FC236}">
                <a16:creationId xmlns:a16="http://schemas.microsoft.com/office/drawing/2014/main" id="{AA60E397-0C4A-45DA-BA1F-5467C73D3CAC}"/>
              </a:ext>
            </a:extLst>
          </p:cNvPr>
          <p:cNvSpPr txBox="1"/>
          <p:nvPr/>
        </p:nvSpPr>
        <p:spPr>
          <a:xfrm>
            <a:off x="1379145" y="7065518"/>
            <a:ext cx="4161784" cy="1396793"/>
          </a:xfrm>
          <a:prstGeom prst="rect">
            <a:avLst/>
          </a:prstGeom>
        </p:spPr>
        <p:txBody>
          <a:bodyPr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Compare teams based on various metrics such as goals scored , attendance and win rates. Visualize head-to-head results and group stage performance.</a:t>
            </a:r>
          </a:p>
        </p:txBody>
      </p:sp>
      <p:sp>
        <p:nvSpPr>
          <p:cNvPr id="24" name="TextBox 18">
            <a:extLst>
              <a:ext uri="{FF2B5EF4-FFF2-40B4-BE49-F238E27FC236}">
                <a16:creationId xmlns:a16="http://schemas.microsoft.com/office/drawing/2014/main" id="{925DF7BC-4BA5-C171-8C95-366F190C4EB1}"/>
              </a:ext>
            </a:extLst>
          </p:cNvPr>
          <p:cNvSpPr txBox="1"/>
          <p:nvPr/>
        </p:nvSpPr>
        <p:spPr>
          <a:xfrm>
            <a:off x="7115349" y="6522690"/>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Match Analysis</a:t>
            </a:r>
          </a:p>
        </p:txBody>
      </p:sp>
      <p:sp>
        <p:nvSpPr>
          <p:cNvPr id="25" name="TextBox 18">
            <a:extLst>
              <a:ext uri="{FF2B5EF4-FFF2-40B4-BE49-F238E27FC236}">
                <a16:creationId xmlns:a16="http://schemas.microsoft.com/office/drawing/2014/main" id="{99F16714-0934-8362-F2AA-3700019B1311}"/>
              </a:ext>
            </a:extLst>
          </p:cNvPr>
          <p:cNvSpPr txBox="1"/>
          <p:nvPr/>
        </p:nvSpPr>
        <p:spPr>
          <a:xfrm>
            <a:off x="12553856" y="4253090"/>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Tournament Trends</a:t>
            </a:r>
          </a:p>
        </p:txBody>
      </p:sp>
      <p:sp>
        <p:nvSpPr>
          <p:cNvPr id="26" name="TextBox 17">
            <a:extLst>
              <a:ext uri="{FF2B5EF4-FFF2-40B4-BE49-F238E27FC236}">
                <a16:creationId xmlns:a16="http://schemas.microsoft.com/office/drawing/2014/main" id="{A9E27C30-2DBE-E053-9092-ECDA64AE87ED}"/>
              </a:ext>
            </a:extLst>
          </p:cNvPr>
          <p:cNvSpPr txBox="1"/>
          <p:nvPr/>
        </p:nvSpPr>
        <p:spPr>
          <a:xfrm>
            <a:off x="6320435" y="7066604"/>
            <a:ext cx="3816497" cy="1396793"/>
          </a:xfrm>
          <a:prstGeom prst="rect">
            <a:avLst/>
          </a:prstGeom>
        </p:spPr>
        <p:txBody>
          <a:bodyPr wrap="square"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Analyze individual match results, including key events like goals, by country, position, qualified teams. Visualize winners, runner-up, third, fourth.</a:t>
            </a:r>
            <a:endParaRPr lang="en-US" sz="1973" u="none" strike="noStrike" spc="-39" dirty="0">
              <a:solidFill>
                <a:srgbClr val="145DA0"/>
              </a:solidFill>
              <a:latin typeface="Poppins"/>
              <a:ea typeface="Poppins"/>
              <a:cs typeface="Poppins"/>
              <a:sym typeface="Poppins"/>
            </a:endParaRPr>
          </a:p>
        </p:txBody>
      </p:sp>
      <p:sp>
        <p:nvSpPr>
          <p:cNvPr id="27" name="TextBox 17">
            <a:extLst>
              <a:ext uri="{FF2B5EF4-FFF2-40B4-BE49-F238E27FC236}">
                <a16:creationId xmlns:a16="http://schemas.microsoft.com/office/drawing/2014/main" id="{05CC8088-DE57-F1FA-9AFE-BCF5D8D3F53D}"/>
              </a:ext>
            </a:extLst>
          </p:cNvPr>
          <p:cNvSpPr txBox="1"/>
          <p:nvPr/>
        </p:nvSpPr>
        <p:spPr>
          <a:xfrm>
            <a:off x="11735854" y="4876184"/>
            <a:ext cx="4046312" cy="1417376"/>
          </a:xfrm>
          <a:prstGeom prst="rect">
            <a:avLst/>
          </a:prstGeom>
        </p:spPr>
        <p:txBody>
          <a:bodyPr wrap="square"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Identify trends and patterns across different World Cups, such as the impact of hosting countries or the influence of specific players or strategies</a:t>
            </a:r>
            <a:r>
              <a:rPr lang="en-US" sz="1973" u="none" strike="noStrike" spc="-39" dirty="0">
                <a:solidFill>
                  <a:srgbClr val="145DA0"/>
                </a:solidFill>
                <a:latin typeface="Poppins"/>
                <a:ea typeface="Poppins"/>
                <a:cs typeface="Poppins"/>
                <a:sym typeface="Poppins"/>
              </a:rPr>
              <a:t>. </a:t>
            </a:r>
          </a:p>
        </p:txBody>
      </p:sp>
      <p:pic>
        <p:nvPicPr>
          <p:cNvPr id="28" name="Picture 27">
            <a:extLst>
              <a:ext uri="{FF2B5EF4-FFF2-40B4-BE49-F238E27FC236}">
                <a16:creationId xmlns:a16="http://schemas.microsoft.com/office/drawing/2014/main" id="{C1FB6343-1514-B620-E80F-1351790256E3}"/>
              </a:ext>
            </a:extLst>
          </p:cNvPr>
          <p:cNvPicPr>
            <a:picLocks noChangeAspect="1"/>
          </p:cNvPicPr>
          <p:nvPr/>
        </p:nvPicPr>
        <p:blipFill rotWithShape="1">
          <a:blip r:embed="rId3"/>
          <a:srcRect l="13960" t="14262" r="10615" b="20624"/>
          <a:stretch/>
        </p:blipFill>
        <p:spPr>
          <a:xfrm>
            <a:off x="15886748" y="7520368"/>
            <a:ext cx="2044214" cy="24239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6643" y="305475"/>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6" name="Group 6"/>
          <p:cNvGrpSpPr/>
          <p:nvPr/>
        </p:nvGrpSpPr>
        <p:grpSpPr>
          <a:xfrm>
            <a:off x="1600201" y="2466355"/>
            <a:ext cx="4661372" cy="6639543"/>
            <a:chOff x="0" y="0"/>
            <a:chExt cx="1416547" cy="2013207"/>
          </a:xfrm>
        </p:grpSpPr>
        <p:sp>
          <p:nvSpPr>
            <p:cNvPr id="7" name="Freeform 7"/>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8" name="TextBox 8"/>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AutoShape 9"/>
          <p:cNvSpPr/>
          <p:nvPr/>
        </p:nvSpPr>
        <p:spPr>
          <a:xfrm>
            <a:off x="1600201" y="2522555"/>
            <a:ext cx="4661372" cy="20925"/>
          </a:xfrm>
          <a:prstGeom prst="line">
            <a:avLst/>
          </a:prstGeom>
          <a:ln w="38100" cap="flat">
            <a:solidFill>
              <a:srgbClr val="145DA0"/>
            </a:solidFill>
            <a:prstDash val="solid"/>
            <a:headEnd type="none" w="sm" len="sm"/>
            <a:tailEnd type="none" w="sm" len="sm"/>
          </a:ln>
        </p:spPr>
      </p:sp>
      <p:sp>
        <p:nvSpPr>
          <p:cNvPr id="11" name="AutoShape 11"/>
          <p:cNvSpPr/>
          <p:nvPr/>
        </p:nvSpPr>
        <p:spPr>
          <a:xfrm>
            <a:off x="1600201" y="8986906"/>
            <a:ext cx="4661372" cy="10982"/>
          </a:xfrm>
          <a:prstGeom prst="line">
            <a:avLst/>
          </a:prstGeom>
          <a:ln w="38100" cap="flat">
            <a:solidFill>
              <a:srgbClr val="145DA0"/>
            </a:solidFill>
            <a:prstDash val="solid"/>
            <a:headEnd type="none" w="sm" len="sm"/>
            <a:tailEnd type="none" w="sm" len="sm"/>
          </a:ln>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13" name="Group 13"/>
          <p:cNvGrpSpPr/>
          <p:nvPr/>
        </p:nvGrpSpPr>
        <p:grpSpPr>
          <a:xfrm>
            <a:off x="6451700" y="2466355"/>
            <a:ext cx="5745429" cy="6639542"/>
            <a:chOff x="0" y="0"/>
            <a:chExt cx="1416547" cy="2013207"/>
          </a:xfrm>
        </p:grpSpPr>
        <p:sp>
          <p:nvSpPr>
            <p:cNvPr id="14" name="Freeform 14"/>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15" name="TextBox 15"/>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AutoShape 16"/>
          <p:cNvSpPr/>
          <p:nvPr/>
        </p:nvSpPr>
        <p:spPr>
          <a:xfrm>
            <a:off x="6466647" y="2536810"/>
            <a:ext cx="5681484" cy="16950"/>
          </a:xfrm>
          <a:prstGeom prst="line">
            <a:avLst/>
          </a:prstGeom>
          <a:ln w="38100" cap="flat">
            <a:solidFill>
              <a:srgbClr val="145DA0"/>
            </a:solidFill>
            <a:prstDash val="solid"/>
            <a:headEnd type="none" w="sm" len="sm"/>
            <a:tailEnd type="none" w="sm" len="sm"/>
          </a:ln>
        </p:spPr>
      </p:sp>
      <p:sp>
        <p:nvSpPr>
          <p:cNvPr id="17" name="AutoShape 17"/>
          <p:cNvSpPr/>
          <p:nvPr/>
        </p:nvSpPr>
        <p:spPr>
          <a:xfrm>
            <a:off x="6451699" y="8984965"/>
            <a:ext cx="5745429" cy="12924"/>
          </a:xfrm>
          <a:prstGeom prst="line">
            <a:avLst/>
          </a:prstGeom>
          <a:ln w="38100" cap="flat">
            <a:solidFill>
              <a:srgbClr val="145DA0"/>
            </a:solidFill>
            <a:prstDash val="solid"/>
            <a:headEnd type="none" w="sm" len="sm"/>
            <a:tailEnd type="none" w="sm" len="sm"/>
          </a:ln>
        </p:spPr>
        <p:txBody>
          <a:bodyPr/>
          <a:lstStyle/>
          <a:p>
            <a:endParaRPr lang="en-IN" dirty="0"/>
          </a:p>
        </p:txBody>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19" name="Group 19"/>
          <p:cNvGrpSpPr/>
          <p:nvPr/>
        </p:nvGrpSpPr>
        <p:grpSpPr>
          <a:xfrm>
            <a:off x="12349033" y="2341873"/>
            <a:ext cx="4220564" cy="6764024"/>
            <a:chOff x="0" y="-38100"/>
            <a:chExt cx="1422340" cy="2051307"/>
          </a:xfrm>
        </p:grpSpPr>
        <p:sp>
          <p:nvSpPr>
            <p:cNvPr id="20" name="Freeform 20"/>
            <p:cNvSpPr/>
            <p:nvPr/>
          </p:nvSpPr>
          <p:spPr>
            <a:xfrm>
              <a:off x="5793"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21" name="TextBox 21"/>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AutoShape 22"/>
          <p:cNvSpPr/>
          <p:nvPr/>
        </p:nvSpPr>
        <p:spPr>
          <a:xfrm>
            <a:off x="12415220" y="2553760"/>
            <a:ext cx="4154377" cy="0"/>
          </a:xfrm>
          <a:prstGeom prst="line">
            <a:avLst/>
          </a:prstGeom>
          <a:ln w="38100" cap="flat">
            <a:solidFill>
              <a:srgbClr val="145DA0"/>
            </a:solidFill>
            <a:prstDash val="solid"/>
            <a:headEnd type="none" w="sm" len="sm"/>
            <a:tailEnd type="none" w="sm" len="sm"/>
          </a:ln>
        </p:spPr>
      </p:sp>
      <p:sp>
        <p:nvSpPr>
          <p:cNvPr id="23" name="AutoShape 23"/>
          <p:cNvSpPr/>
          <p:nvPr/>
        </p:nvSpPr>
        <p:spPr>
          <a:xfrm>
            <a:off x="12398030" y="9003633"/>
            <a:ext cx="4154377" cy="0"/>
          </a:xfrm>
          <a:prstGeom prst="line">
            <a:avLst/>
          </a:prstGeom>
          <a:ln w="38100" cap="flat">
            <a:solidFill>
              <a:srgbClr val="145DA0"/>
            </a:solidFill>
            <a:prstDash val="solid"/>
            <a:headEnd type="none" w="sm" len="sm"/>
            <a:tailEnd type="none" w="sm" len="sm"/>
          </a:ln>
        </p:spPr>
      </p:sp>
      <p:sp>
        <p:nvSpPr>
          <p:cNvPr id="24" name="TextBox 24"/>
          <p:cNvSpPr txBox="1"/>
          <p:nvPr/>
        </p:nvSpPr>
        <p:spPr>
          <a:xfrm>
            <a:off x="5200981" y="713259"/>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DATASET DESCRIPTIONS</a:t>
            </a:r>
          </a:p>
        </p:txBody>
      </p:sp>
      <p:sp>
        <p:nvSpPr>
          <p:cNvPr id="25" name="TextBox 25"/>
          <p:cNvSpPr txBox="1"/>
          <p:nvPr/>
        </p:nvSpPr>
        <p:spPr>
          <a:xfrm>
            <a:off x="1706112" y="2755765"/>
            <a:ext cx="4237488" cy="6086282"/>
          </a:xfrm>
          <a:prstGeom prst="rect">
            <a:avLst/>
          </a:prstGeom>
        </p:spPr>
        <p:txBody>
          <a:bodyPr wrap="square" lIns="0" tIns="0" rIns="0" bIns="0" rtlCol="0" anchor="t">
            <a:spAutoFit/>
          </a:bodyPr>
          <a:lstStyle/>
          <a:p>
            <a:r>
              <a:rPr lang="en-US" b="1" dirty="0">
                <a:solidFill>
                  <a:srgbClr val="0070C0"/>
                </a:solidFill>
              </a:rPr>
              <a:t>          1. World Cups Dataset</a:t>
            </a:r>
            <a:endParaRPr lang="en-US" dirty="0">
              <a:solidFill>
                <a:srgbClr val="0070C0"/>
              </a:solidFill>
            </a:endParaRPr>
          </a:p>
          <a:p>
            <a:pPr lvl="1"/>
            <a:r>
              <a:rPr lang="en-US" b="1" dirty="0">
                <a:solidFill>
                  <a:srgbClr val="0070C0"/>
                </a:solidFill>
              </a:rPr>
              <a:t>Year:</a:t>
            </a:r>
            <a:r>
              <a:rPr lang="en-US" dirty="0">
                <a:solidFill>
                  <a:srgbClr val="0070C0"/>
                </a:solidFill>
              </a:rPr>
              <a:t> The year the World Cup took place.</a:t>
            </a:r>
          </a:p>
          <a:p>
            <a:pPr lvl="1"/>
            <a:r>
              <a:rPr lang="en-US" b="1" dirty="0">
                <a:solidFill>
                  <a:srgbClr val="0070C0"/>
                </a:solidFill>
              </a:rPr>
              <a:t>Country:</a:t>
            </a:r>
            <a:r>
              <a:rPr lang="en-US" dirty="0">
                <a:solidFill>
                  <a:srgbClr val="0070C0"/>
                </a:solidFill>
              </a:rPr>
              <a:t> The host country for the tournament.</a:t>
            </a:r>
          </a:p>
          <a:p>
            <a:pPr lvl="1"/>
            <a:r>
              <a:rPr lang="en-US" b="1" dirty="0">
                <a:solidFill>
                  <a:srgbClr val="0070C0"/>
                </a:solidFill>
              </a:rPr>
              <a:t>Winner:</a:t>
            </a:r>
            <a:r>
              <a:rPr lang="en-US" dirty="0">
                <a:solidFill>
                  <a:srgbClr val="0070C0"/>
                </a:solidFill>
              </a:rPr>
              <a:t> The team that won the World Cup.</a:t>
            </a:r>
          </a:p>
          <a:p>
            <a:pPr lvl="1"/>
            <a:r>
              <a:rPr lang="en-US" b="1" dirty="0">
                <a:solidFill>
                  <a:srgbClr val="0070C0"/>
                </a:solidFill>
              </a:rPr>
              <a:t>Runners-Up:</a:t>
            </a:r>
            <a:r>
              <a:rPr lang="en-US" dirty="0">
                <a:solidFill>
                  <a:srgbClr val="0070C0"/>
                </a:solidFill>
              </a:rPr>
              <a:t> The team that finished in second place.</a:t>
            </a:r>
          </a:p>
          <a:p>
            <a:pPr lvl="1"/>
            <a:r>
              <a:rPr lang="en-US" b="1" dirty="0">
                <a:solidFill>
                  <a:srgbClr val="0070C0"/>
                </a:solidFill>
              </a:rPr>
              <a:t>Third:</a:t>
            </a:r>
            <a:r>
              <a:rPr lang="en-US" dirty="0">
                <a:solidFill>
                  <a:srgbClr val="0070C0"/>
                </a:solidFill>
              </a:rPr>
              <a:t> The team that secured third place.</a:t>
            </a:r>
          </a:p>
          <a:p>
            <a:pPr lvl="1"/>
            <a:r>
              <a:rPr lang="en-US" b="1" dirty="0">
                <a:solidFill>
                  <a:srgbClr val="0070C0"/>
                </a:solidFill>
              </a:rPr>
              <a:t>Fourth:</a:t>
            </a:r>
            <a:r>
              <a:rPr lang="en-US" dirty="0">
                <a:solidFill>
                  <a:srgbClr val="0070C0"/>
                </a:solidFill>
              </a:rPr>
              <a:t> The team that finished in fourth place.</a:t>
            </a:r>
          </a:p>
          <a:p>
            <a:pPr lvl="1"/>
            <a:r>
              <a:rPr lang="en-US" b="1" dirty="0">
                <a:solidFill>
                  <a:srgbClr val="0070C0"/>
                </a:solidFill>
              </a:rPr>
              <a:t>Goals Scored:</a:t>
            </a:r>
            <a:r>
              <a:rPr lang="en-US" dirty="0">
                <a:solidFill>
                  <a:srgbClr val="0070C0"/>
                </a:solidFill>
              </a:rPr>
              <a:t> Total number of goals scored throughout the tournament.</a:t>
            </a:r>
          </a:p>
          <a:p>
            <a:pPr lvl="1"/>
            <a:r>
              <a:rPr lang="en-US" b="1" dirty="0">
                <a:solidFill>
                  <a:srgbClr val="0070C0"/>
                </a:solidFill>
              </a:rPr>
              <a:t>Qualified Teams:</a:t>
            </a:r>
            <a:r>
              <a:rPr lang="en-US" dirty="0">
                <a:solidFill>
                  <a:srgbClr val="0070C0"/>
                </a:solidFill>
              </a:rPr>
              <a:t> Number of teams that qualified for the tournament.</a:t>
            </a:r>
          </a:p>
          <a:p>
            <a:pPr lvl="1"/>
            <a:r>
              <a:rPr lang="en-US" b="1" dirty="0">
                <a:solidFill>
                  <a:srgbClr val="0070C0"/>
                </a:solidFill>
              </a:rPr>
              <a:t>Matches Played:</a:t>
            </a:r>
            <a:r>
              <a:rPr lang="en-US" dirty="0">
                <a:solidFill>
                  <a:srgbClr val="0070C0"/>
                </a:solidFill>
              </a:rPr>
              <a:t> Total number of matches played.</a:t>
            </a:r>
          </a:p>
          <a:p>
            <a:pPr lvl="1"/>
            <a:r>
              <a:rPr lang="en-US" b="1" dirty="0">
                <a:solidFill>
                  <a:srgbClr val="0070C0"/>
                </a:solidFill>
              </a:rPr>
              <a:t>Attendance:</a:t>
            </a:r>
            <a:r>
              <a:rPr lang="en-US" dirty="0">
                <a:solidFill>
                  <a:srgbClr val="0070C0"/>
                </a:solidFill>
              </a:rPr>
              <a:t> Total number of spectators who attended the matches.</a:t>
            </a:r>
          </a:p>
          <a:p>
            <a:pPr algn="ctr">
              <a:lnSpc>
                <a:spcPts val="2114"/>
              </a:lnSpc>
            </a:pPr>
            <a:r>
              <a:rPr lang="en-US" u="none" strike="noStrike" spc="-30" dirty="0">
                <a:solidFill>
                  <a:srgbClr val="145DA0"/>
                </a:solidFill>
                <a:latin typeface="Poppins"/>
                <a:ea typeface="Poppins"/>
                <a:cs typeface="Poppins"/>
                <a:sym typeface="Poppins"/>
              </a:rPr>
              <a:t>. </a:t>
            </a:r>
          </a:p>
        </p:txBody>
      </p:sp>
      <p:sp>
        <p:nvSpPr>
          <p:cNvPr id="29" name="TextBox 29"/>
          <p:cNvSpPr txBox="1"/>
          <p:nvPr/>
        </p:nvSpPr>
        <p:spPr>
          <a:xfrm>
            <a:off x="6466647" y="2771005"/>
            <a:ext cx="5481118" cy="5909310"/>
          </a:xfrm>
          <a:prstGeom prst="rect">
            <a:avLst/>
          </a:prstGeom>
        </p:spPr>
        <p:txBody>
          <a:bodyPr wrap="square" lIns="0" tIns="0" rIns="0" bIns="0" rtlCol="0" anchor="t">
            <a:spAutoFit/>
          </a:bodyPr>
          <a:lstStyle/>
          <a:p>
            <a:pPr lvl="1"/>
            <a:r>
              <a:rPr lang="en-US" sz="1600" b="1" dirty="0">
                <a:solidFill>
                  <a:srgbClr val="0070C0"/>
                </a:solidFill>
              </a:rPr>
              <a:t>2. World Cup Matches Dataset</a:t>
            </a:r>
          </a:p>
          <a:p>
            <a:pPr lvl="1"/>
            <a:r>
              <a:rPr lang="en-US" sz="1600" b="1" dirty="0">
                <a:solidFill>
                  <a:srgbClr val="0070C0"/>
                </a:solidFill>
              </a:rPr>
              <a:t>Datetime: </a:t>
            </a:r>
            <a:r>
              <a:rPr lang="en-US" sz="1600" dirty="0">
                <a:solidFill>
                  <a:srgbClr val="0070C0"/>
                </a:solidFill>
              </a:rPr>
              <a:t>Date and time of the match.</a:t>
            </a:r>
          </a:p>
          <a:p>
            <a:pPr lvl="1"/>
            <a:r>
              <a:rPr lang="en-US" sz="1600" b="1" dirty="0">
                <a:solidFill>
                  <a:srgbClr val="0070C0"/>
                </a:solidFill>
              </a:rPr>
              <a:t>Stage: </a:t>
            </a:r>
            <a:r>
              <a:rPr lang="en-US" sz="1600" dirty="0">
                <a:solidFill>
                  <a:srgbClr val="0070C0"/>
                </a:solidFill>
              </a:rPr>
              <a:t>Stage of the tournament (e.g., Group Stage, Quarter-finals, Semi-finals, Final).</a:t>
            </a:r>
          </a:p>
          <a:p>
            <a:pPr lvl="1"/>
            <a:r>
              <a:rPr lang="en-US" sz="1600" b="1" dirty="0">
                <a:solidFill>
                  <a:srgbClr val="0070C0"/>
                </a:solidFill>
              </a:rPr>
              <a:t>Stadium: </a:t>
            </a:r>
            <a:r>
              <a:rPr lang="en-US" sz="1600" dirty="0">
                <a:solidFill>
                  <a:srgbClr val="0070C0"/>
                </a:solidFill>
              </a:rPr>
              <a:t>Stadium where the match was held.</a:t>
            </a:r>
          </a:p>
          <a:p>
            <a:pPr lvl="1"/>
            <a:r>
              <a:rPr lang="en-US" sz="1600" b="1" dirty="0">
                <a:solidFill>
                  <a:srgbClr val="0070C0"/>
                </a:solidFill>
              </a:rPr>
              <a:t>City: </a:t>
            </a:r>
            <a:r>
              <a:rPr lang="en-US" sz="1600" dirty="0">
                <a:solidFill>
                  <a:srgbClr val="0070C0"/>
                </a:solidFill>
              </a:rPr>
              <a:t>City hosting the match.</a:t>
            </a:r>
          </a:p>
          <a:p>
            <a:pPr lvl="1"/>
            <a:r>
              <a:rPr lang="en-US" sz="1600" b="1" dirty="0">
                <a:solidFill>
                  <a:srgbClr val="0070C0"/>
                </a:solidFill>
              </a:rPr>
              <a:t>Home Team Name</a:t>
            </a:r>
            <a:r>
              <a:rPr lang="en-US" sz="1600" dirty="0">
                <a:solidFill>
                  <a:srgbClr val="0070C0"/>
                </a:solidFill>
              </a:rPr>
              <a:t>: Name of the home team.</a:t>
            </a:r>
          </a:p>
          <a:p>
            <a:pPr lvl="1"/>
            <a:r>
              <a:rPr lang="en-US" sz="1600" b="1" dirty="0">
                <a:solidFill>
                  <a:srgbClr val="0070C0"/>
                </a:solidFill>
              </a:rPr>
              <a:t>Home Team Goals: </a:t>
            </a:r>
            <a:r>
              <a:rPr lang="en-US" sz="1600" dirty="0">
                <a:solidFill>
                  <a:srgbClr val="0070C0"/>
                </a:solidFill>
              </a:rPr>
              <a:t>Goals scored by the home team.</a:t>
            </a:r>
          </a:p>
          <a:p>
            <a:pPr lvl="1"/>
            <a:r>
              <a:rPr lang="en-US" sz="1600" b="1" dirty="0">
                <a:solidFill>
                  <a:srgbClr val="0070C0"/>
                </a:solidFill>
              </a:rPr>
              <a:t>Away Team Goals: </a:t>
            </a:r>
            <a:r>
              <a:rPr lang="en-US" sz="1600" dirty="0">
                <a:solidFill>
                  <a:srgbClr val="0070C0"/>
                </a:solidFill>
              </a:rPr>
              <a:t>Goals scored by the away team.</a:t>
            </a:r>
          </a:p>
          <a:p>
            <a:pPr lvl="1"/>
            <a:r>
              <a:rPr lang="en-US" sz="1600" b="1" dirty="0">
                <a:solidFill>
                  <a:srgbClr val="0070C0"/>
                </a:solidFill>
              </a:rPr>
              <a:t>Away Team Name: </a:t>
            </a:r>
            <a:r>
              <a:rPr lang="en-US" sz="1600" dirty="0">
                <a:solidFill>
                  <a:srgbClr val="0070C0"/>
                </a:solidFill>
              </a:rPr>
              <a:t>Name of the away team.</a:t>
            </a:r>
          </a:p>
          <a:p>
            <a:pPr lvl="1"/>
            <a:r>
              <a:rPr lang="en-US" sz="1600" b="1" dirty="0">
                <a:solidFill>
                  <a:srgbClr val="0070C0"/>
                </a:solidFill>
              </a:rPr>
              <a:t>Win </a:t>
            </a:r>
            <a:r>
              <a:rPr lang="en-US" b="1" dirty="0">
                <a:solidFill>
                  <a:srgbClr val="0070C0"/>
                </a:solidFill>
              </a:rPr>
              <a:t>Conditions</a:t>
            </a:r>
            <a:r>
              <a:rPr lang="en-US" sz="1600" b="1" dirty="0">
                <a:solidFill>
                  <a:srgbClr val="0070C0"/>
                </a:solidFill>
              </a:rPr>
              <a:t>: </a:t>
            </a:r>
            <a:r>
              <a:rPr lang="en-US" sz="1600" dirty="0">
                <a:solidFill>
                  <a:srgbClr val="0070C0"/>
                </a:solidFill>
              </a:rPr>
              <a:t>Conditions under which the match was won (e.g., extra time, penalties).</a:t>
            </a:r>
          </a:p>
          <a:p>
            <a:pPr lvl="1"/>
            <a:r>
              <a:rPr lang="en-US" sz="1600" b="1" dirty="0">
                <a:solidFill>
                  <a:srgbClr val="0070C0"/>
                </a:solidFill>
              </a:rPr>
              <a:t>Attendance: </a:t>
            </a:r>
            <a:r>
              <a:rPr lang="en-US" sz="1600" dirty="0">
                <a:solidFill>
                  <a:srgbClr val="0070C0"/>
                </a:solidFill>
              </a:rPr>
              <a:t>Number of spectators attending the match.</a:t>
            </a:r>
          </a:p>
          <a:p>
            <a:pPr lvl="1"/>
            <a:r>
              <a:rPr lang="en-US" sz="1600" b="1" dirty="0">
                <a:solidFill>
                  <a:srgbClr val="0070C0"/>
                </a:solidFill>
              </a:rPr>
              <a:t>Half-time Home Goals: </a:t>
            </a:r>
            <a:r>
              <a:rPr lang="en-US" sz="1600" dirty="0">
                <a:solidFill>
                  <a:srgbClr val="0070C0"/>
                </a:solidFill>
              </a:rPr>
              <a:t>Goals scored by the home team by half-time.</a:t>
            </a:r>
          </a:p>
          <a:p>
            <a:pPr lvl="1"/>
            <a:r>
              <a:rPr lang="en-US" sz="1600" b="1" dirty="0">
                <a:solidFill>
                  <a:srgbClr val="0070C0"/>
                </a:solidFill>
              </a:rPr>
              <a:t>Half-time Away Goals: </a:t>
            </a:r>
            <a:r>
              <a:rPr lang="en-US" sz="1600" dirty="0">
                <a:solidFill>
                  <a:srgbClr val="0070C0"/>
                </a:solidFill>
              </a:rPr>
              <a:t>Goals scored by the away team by half-time.</a:t>
            </a:r>
          </a:p>
          <a:p>
            <a:pPr lvl="1"/>
            <a:r>
              <a:rPr lang="en-US" sz="1600" b="1" dirty="0">
                <a:solidFill>
                  <a:srgbClr val="0070C0"/>
                </a:solidFill>
              </a:rPr>
              <a:t>Referee: </a:t>
            </a:r>
            <a:r>
              <a:rPr lang="en-US" sz="1600" dirty="0">
                <a:solidFill>
                  <a:srgbClr val="0070C0"/>
                </a:solidFill>
              </a:rPr>
              <a:t>Name of the referee officiating the match.</a:t>
            </a:r>
          </a:p>
          <a:p>
            <a:pPr lvl="1"/>
            <a:r>
              <a:rPr lang="en-US" sz="1600" b="1" dirty="0">
                <a:solidFill>
                  <a:srgbClr val="0070C0"/>
                </a:solidFill>
              </a:rPr>
              <a:t>Assistant 1 &amp; Assistant 2: </a:t>
            </a:r>
            <a:r>
              <a:rPr lang="en-US" sz="1600" dirty="0">
                <a:solidFill>
                  <a:srgbClr val="0070C0"/>
                </a:solidFill>
              </a:rPr>
              <a:t>Names of the assistant referees.</a:t>
            </a:r>
          </a:p>
          <a:p>
            <a:pPr lvl="1"/>
            <a:r>
              <a:rPr lang="en-US" sz="1600" b="1" dirty="0">
                <a:solidFill>
                  <a:srgbClr val="0070C0"/>
                </a:solidFill>
              </a:rPr>
              <a:t>Round ID: </a:t>
            </a:r>
            <a:r>
              <a:rPr lang="en-US" sz="1600" dirty="0">
                <a:solidFill>
                  <a:srgbClr val="0070C0"/>
                </a:solidFill>
              </a:rPr>
              <a:t>Identifier for the round in which the match was played.</a:t>
            </a:r>
          </a:p>
          <a:p>
            <a:pPr lvl="1"/>
            <a:r>
              <a:rPr lang="en-US" sz="1600" b="1" dirty="0">
                <a:solidFill>
                  <a:srgbClr val="0070C0"/>
                </a:solidFill>
              </a:rPr>
              <a:t>Match ID: </a:t>
            </a:r>
            <a:r>
              <a:rPr lang="en-US" sz="1600" dirty="0">
                <a:solidFill>
                  <a:srgbClr val="0070C0"/>
                </a:solidFill>
              </a:rPr>
              <a:t>Unique identifier for the match.</a:t>
            </a:r>
          </a:p>
          <a:p>
            <a:pPr lvl="1"/>
            <a:r>
              <a:rPr lang="en-US" sz="1600" b="1" dirty="0">
                <a:solidFill>
                  <a:srgbClr val="0070C0"/>
                </a:solidFill>
              </a:rPr>
              <a:t>Home Team Initials: </a:t>
            </a:r>
            <a:r>
              <a:rPr lang="en-US" sz="1600" dirty="0">
                <a:solidFill>
                  <a:srgbClr val="0070C0"/>
                </a:solidFill>
              </a:rPr>
              <a:t>Initials of the home team.</a:t>
            </a:r>
          </a:p>
          <a:p>
            <a:pPr lvl="1"/>
            <a:r>
              <a:rPr lang="en-US" sz="1600" b="1" dirty="0">
                <a:solidFill>
                  <a:srgbClr val="0070C0"/>
                </a:solidFill>
              </a:rPr>
              <a:t>Away Team Initials: </a:t>
            </a:r>
            <a:r>
              <a:rPr lang="en-US" sz="1600" dirty="0">
                <a:solidFill>
                  <a:srgbClr val="0070C0"/>
                </a:solidFill>
              </a:rPr>
              <a:t>Initials of the away team</a:t>
            </a:r>
            <a:r>
              <a:rPr lang="en-US" sz="1600" dirty="0"/>
              <a:t>.</a:t>
            </a:r>
          </a:p>
        </p:txBody>
      </p:sp>
      <p:sp>
        <p:nvSpPr>
          <p:cNvPr id="30" name="TextBox 30"/>
          <p:cNvSpPr txBox="1"/>
          <p:nvPr/>
        </p:nvSpPr>
        <p:spPr>
          <a:xfrm>
            <a:off x="5638800" y="1550388"/>
            <a:ext cx="6629400" cy="850361"/>
          </a:xfrm>
          <a:prstGeom prst="rect">
            <a:avLst/>
          </a:prstGeom>
        </p:spPr>
        <p:txBody>
          <a:bodyPr wrap="square" lIns="0" tIns="0" rIns="0" bIns="0" rtlCol="0" anchor="t">
            <a:spAutoFit/>
          </a:bodyPr>
          <a:lstStyle/>
          <a:p>
            <a:pPr algn="ctr">
              <a:lnSpc>
                <a:spcPts val="3406"/>
              </a:lnSpc>
              <a:spcBef>
                <a:spcPct val="0"/>
              </a:spcBef>
            </a:pPr>
            <a:r>
              <a:rPr lang="en-US" sz="2433" dirty="0">
                <a:solidFill>
                  <a:srgbClr val="145DA0"/>
                </a:solidFill>
                <a:latin typeface="Poppins Bold"/>
                <a:ea typeface="Poppins Bold"/>
                <a:cs typeface="Poppins Bold"/>
                <a:sym typeface="Poppins Bold"/>
              </a:rPr>
              <a:t>The analysis is based on three comprehensive datasets</a:t>
            </a:r>
          </a:p>
        </p:txBody>
      </p:sp>
      <p:sp>
        <p:nvSpPr>
          <p:cNvPr id="33" name="TextBox 33"/>
          <p:cNvSpPr txBox="1"/>
          <p:nvPr/>
        </p:nvSpPr>
        <p:spPr>
          <a:xfrm>
            <a:off x="12470290" y="2857918"/>
            <a:ext cx="3579202" cy="5262979"/>
          </a:xfrm>
          <a:prstGeom prst="rect">
            <a:avLst/>
          </a:prstGeom>
        </p:spPr>
        <p:txBody>
          <a:bodyPr lIns="0" tIns="0" rIns="0" bIns="0" rtlCol="0" anchor="t">
            <a:spAutoFit/>
          </a:bodyPr>
          <a:lstStyle/>
          <a:p>
            <a:pPr lvl="1"/>
            <a:r>
              <a:rPr lang="en-US" b="1" dirty="0">
                <a:solidFill>
                  <a:srgbClr val="0070C0"/>
                </a:solidFill>
              </a:rPr>
              <a:t>3. World Cup Players Dataset</a:t>
            </a:r>
          </a:p>
          <a:p>
            <a:pPr lvl="1"/>
            <a:r>
              <a:rPr lang="en-US" b="1" dirty="0">
                <a:solidFill>
                  <a:srgbClr val="0070C0"/>
                </a:solidFill>
              </a:rPr>
              <a:t>Round ID: </a:t>
            </a:r>
            <a:r>
              <a:rPr lang="en-US" dirty="0">
                <a:solidFill>
                  <a:srgbClr val="0070C0"/>
                </a:solidFill>
              </a:rPr>
              <a:t>Identifier for the round in which the player participated.</a:t>
            </a:r>
          </a:p>
          <a:p>
            <a:pPr lvl="1"/>
            <a:r>
              <a:rPr lang="en-US" b="1" dirty="0">
                <a:solidFill>
                  <a:srgbClr val="0070C0"/>
                </a:solidFill>
              </a:rPr>
              <a:t>Match ID: </a:t>
            </a:r>
            <a:r>
              <a:rPr lang="en-US" dirty="0">
                <a:solidFill>
                  <a:srgbClr val="0070C0"/>
                </a:solidFill>
              </a:rPr>
              <a:t>Unique identifier for the match.</a:t>
            </a:r>
          </a:p>
          <a:p>
            <a:pPr lvl="1"/>
            <a:r>
              <a:rPr lang="en-US" b="1" dirty="0">
                <a:solidFill>
                  <a:srgbClr val="0070C0"/>
                </a:solidFill>
              </a:rPr>
              <a:t>Team Initials: </a:t>
            </a:r>
            <a:r>
              <a:rPr lang="en-US" dirty="0">
                <a:solidFill>
                  <a:srgbClr val="0070C0"/>
                </a:solidFill>
              </a:rPr>
              <a:t>Initials of the team.</a:t>
            </a:r>
          </a:p>
          <a:p>
            <a:pPr lvl="1"/>
            <a:r>
              <a:rPr lang="en-US" b="1" dirty="0">
                <a:solidFill>
                  <a:srgbClr val="0070C0"/>
                </a:solidFill>
              </a:rPr>
              <a:t>Coach Name: </a:t>
            </a:r>
            <a:r>
              <a:rPr lang="en-US" dirty="0">
                <a:solidFill>
                  <a:srgbClr val="0070C0"/>
                </a:solidFill>
              </a:rPr>
              <a:t>Name of the team's coach.</a:t>
            </a:r>
          </a:p>
          <a:p>
            <a:pPr lvl="1"/>
            <a:r>
              <a:rPr lang="en-US" b="1" dirty="0">
                <a:solidFill>
                  <a:srgbClr val="0070C0"/>
                </a:solidFill>
              </a:rPr>
              <a:t>Line-up: </a:t>
            </a:r>
            <a:r>
              <a:rPr lang="en-US" dirty="0">
                <a:solidFill>
                  <a:srgbClr val="0070C0"/>
                </a:solidFill>
              </a:rPr>
              <a:t>Starting lineup of players for the team.</a:t>
            </a:r>
          </a:p>
          <a:p>
            <a:pPr lvl="1"/>
            <a:r>
              <a:rPr lang="en-US" b="1" dirty="0">
                <a:solidFill>
                  <a:srgbClr val="0070C0"/>
                </a:solidFill>
              </a:rPr>
              <a:t>Shirt Number:</a:t>
            </a:r>
            <a:r>
              <a:rPr lang="en-US" dirty="0">
                <a:solidFill>
                  <a:srgbClr val="0070C0"/>
                </a:solidFill>
              </a:rPr>
              <a:t> Shirt number of each player.</a:t>
            </a:r>
          </a:p>
          <a:p>
            <a:pPr lvl="1"/>
            <a:r>
              <a:rPr lang="en-US" b="1" dirty="0">
                <a:solidFill>
                  <a:srgbClr val="0070C0"/>
                </a:solidFill>
              </a:rPr>
              <a:t>Player Name: </a:t>
            </a:r>
            <a:r>
              <a:rPr lang="en-US" dirty="0">
                <a:solidFill>
                  <a:srgbClr val="0070C0"/>
                </a:solidFill>
              </a:rPr>
              <a:t>Name of each player.</a:t>
            </a:r>
          </a:p>
          <a:p>
            <a:pPr lvl="1"/>
            <a:r>
              <a:rPr lang="en-US" b="1" dirty="0">
                <a:solidFill>
                  <a:srgbClr val="0070C0"/>
                </a:solidFill>
              </a:rPr>
              <a:t>Position: </a:t>
            </a:r>
            <a:r>
              <a:rPr lang="en-US" dirty="0">
                <a:solidFill>
                  <a:srgbClr val="0070C0"/>
                </a:solidFill>
              </a:rPr>
              <a:t>Position played by each player.</a:t>
            </a:r>
          </a:p>
          <a:p>
            <a:pPr lvl="1"/>
            <a:r>
              <a:rPr lang="en-US" b="1" dirty="0">
                <a:solidFill>
                  <a:srgbClr val="0070C0"/>
                </a:solidFill>
              </a:rPr>
              <a:t>Event: </a:t>
            </a:r>
            <a:r>
              <a:rPr lang="en-US" dirty="0">
                <a:solidFill>
                  <a:srgbClr val="0070C0"/>
                </a:solidFill>
              </a:rPr>
              <a:t>Significant events involving players </a:t>
            </a:r>
            <a:r>
              <a:rPr lang="en-US" u="none" strike="noStrike" spc="-30" dirty="0">
                <a:solidFill>
                  <a:srgbClr val="0070C0"/>
                </a:solidFill>
                <a:latin typeface="Poppins"/>
                <a:ea typeface="Poppins"/>
                <a:cs typeface="Poppins"/>
                <a:sym typeface="Poppins"/>
              </a:rPr>
              <a:t>. </a:t>
            </a:r>
          </a:p>
        </p:txBody>
      </p:sp>
      <p:pic>
        <p:nvPicPr>
          <p:cNvPr id="39" name="Picture 38">
            <a:extLst>
              <a:ext uri="{FF2B5EF4-FFF2-40B4-BE49-F238E27FC236}">
                <a16:creationId xmlns:a16="http://schemas.microsoft.com/office/drawing/2014/main" id="{A4362908-8A07-D511-B766-16B3F400399E}"/>
              </a:ext>
            </a:extLst>
          </p:cNvPr>
          <p:cNvPicPr>
            <a:picLocks noChangeAspect="1"/>
          </p:cNvPicPr>
          <p:nvPr/>
        </p:nvPicPr>
        <p:blipFill rotWithShape="1">
          <a:blip r:embed="rId3"/>
          <a:srcRect l="13960" t="14262" r="10615" b="20624"/>
          <a:stretch/>
        </p:blipFill>
        <p:spPr>
          <a:xfrm>
            <a:off x="15844903" y="465563"/>
            <a:ext cx="2063651" cy="1875138"/>
          </a:xfrm>
          <a:prstGeom prst="rect">
            <a:avLst/>
          </a:prstGeom>
        </p:spPr>
      </p:pic>
      <mc:AlternateContent xmlns:mc="http://schemas.openxmlformats.org/markup-compatibility/2006">
        <mc:Choice xmlns:am3d="http://schemas.microsoft.com/office/drawing/2017/model3d" Requires="am3d">
          <p:graphicFrame>
            <p:nvGraphicFramePr>
              <p:cNvPr id="58" name="3D Model 57" descr="Football Soccer Ball">
                <a:extLst>
                  <a:ext uri="{FF2B5EF4-FFF2-40B4-BE49-F238E27FC236}">
                    <a16:creationId xmlns:a16="http://schemas.microsoft.com/office/drawing/2014/main" id="{49C4CC2F-4CDB-88DB-21FB-B940AE81FE41}"/>
                  </a:ext>
                </a:extLst>
              </p:cNvPr>
              <p:cNvGraphicFramePr>
                <a:graphicFrameLocks noChangeAspect="1"/>
              </p:cNvGraphicFramePr>
              <p:nvPr>
                <p:extLst>
                  <p:ext uri="{D42A27DB-BD31-4B8C-83A1-F6EECF244321}">
                    <p14:modId xmlns:p14="http://schemas.microsoft.com/office/powerpoint/2010/main" val="1460316348"/>
                  </p:ext>
                </p:extLst>
              </p:nvPr>
            </p:nvGraphicFramePr>
            <p:xfrm>
              <a:off x="442691" y="3252514"/>
              <a:ext cx="920203" cy="910313"/>
            </p:xfrm>
            <a:graphic>
              <a:graphicData uri="http://schemas.microsoft.com/office/drawing/2017/model3d">
                <am3d:model3d r:embed="rId4">
                  <am3d:spPr>
                    <a:xfrm>
                      <a:off x="0" y="0"/>
                      <a:ext cx="920203" cy="910313"/>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2918145" ay="4088192" az="-2790386"/>
                    <am3d:postTrans dx="0" dy="0" dz="0"/>
                  </am3d:trans>
                  <am3d:raster rName="Office3DRenderer" rVer="16.0.8326">
                    <am3d:blip r:embed="rId5"/>
                  </am3d:raster>
                  <am3d:objViewport viewportSz="15361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 name="3D Model 57" descr="Football Soccer Ball">
                <a:extLst>
                  <a:ext uri="{FF2B5EF4-FFF2-40B4-BE49-F238E27FC236}">
                    <a16:creationId xmlns:a16="http://schemas.microsoft.com/office/drawing/2014/main" id="{49C4CC2F-4CDB-88DB-21FB-B940AE81FE41}"/>
                  </a:ext>
                </a:extLst>
              </p:cNvPr>
              <p:cNvPicPr>
                <a:picLocks noGrp="1" noRot="1" noChangeAspect="1" noMove="1" noResize="1" noEditPoints="1" noAdjustHandles="1" noChangeArrowheads="1" noChangeShapeType="1" noCrop="1"/>
              </p:cNvPicPr>
              <p:nvPr/>
            </p:nvPicPr>
            <p:blipFill>
              <a:blip r:embed="rId5"/>
              <a:stretch>
                <a:fillRect/>
              </a:stretch>
            </p:blipFill>
            <p:spPr>
              <a:xfrm>
                <a:off x="442691" y="3252514"/>
                <a:ext cx="920203" cy="910313"/>
              </a:xfrm>
              <a:prstGeom prst="rect">
                <a:avLst/>
              </a:prstGeom>
            </p:spPr>
          </p:pic>
        </mc:Fallback>
      </mc:AlternateContent>
      <p:pic>
        <p:nvPicPr>
          <p:cNvPr id="60" name="Picture 59">
            <a:extLst>
              <a:ext uri="{FF2B5EF4-FFF2-40B4-BE49-F238E27FC236}">
                <a16:creationId xmlns:a16="http://schemas.microsoft.com/office/drawing/2014/main" id="{E6DC02BC-A9C0-06B9-8C02-E0F0FBFE48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3970" y="3137214"/>
            <a:ext cx="856522" cy="857744"/>
          </a:xfrm>
          <a:prstGeom prst="rect">
            <a:avLst/>
          </a:prstGeom>
        </p:spPr>
      </p:pic>
      <p:pic>
        <p:nvPicPr>
          <p:cNvPr id="61" name="Picture 60">
            <a:extLst>
              <a:ext uri="{FF2B5EF4-FFF2-40B4-BE49-F238E27FC236}">
                <a16:creationId xmlns:a16="http://schemas.microsoft.com/office/drawing/2014/main" id="{470466AD-A04A-F341-AFCD-FDDFD6EDFA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00861" y="4344229"/>
            <a:ext cx="856522" cy="857744"/>
          </a:xfrm>
          <a:prstGeom prst="rect">
            <a:avLst/>
          </a:prstGeom>
        </p:spPr>
      </p:pic>
      <p:pic>
        <p:nvPicPr>
          <p:cNvPr id="62" name="Picture 61">
            <a:extLst>
              <a:ext uri="{FF2B5EF4-FFF2-40B4-BE49-F238E27FC236}">
                <a16:creationId xmlns:a16="http://schemas.microsoft.com/office/drawing/2014/main" id="{5483DD06-6424-68AB-1CCA-E4927B3828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00861" y="5574794"/>
            <a:ext cx="856522" cy="857744"/>
          </a:xfrm>
          <a:prstGeom prst="rect">
            <a:avLst/>
          </a:prstGeom>
        </p:spPr>
      </p:pic>
      <p:pic>
        <p:nvPicPr>
          <p:cNvPr id="63" name="Picture 62">
            <a:extLst>
              <a:ext uri="{FF2B5EF4-FFF2-40B4-BE49-F238E27FC236}">
                <a16:creationId xmlns:a16="http://schemas.microsoft.com/office/drawing/2014/main" id="{07EA161B-7A91-CD9E-5F07-A1DCD91E5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90911" y="6815318"/>
            <a:ext cx="856522" cy="857744"/>
          </a:xfrm>
          <a:prstGeom prst="rect">
            <a:avLst/>
          </a:prstGeom>
        </p:spPr>
      </p:pic>
      <p:pic>
        <p:nvPicPr>
          <p:cNvPr id="64" name="Picture 63">
            <a:extLst>
              <a:ext uri="{FF2B5EF4-FFF2-40B4-BE49-F238E27FC236}">
                <a16:creationId xmlns:a16="http://schemas.microsoft.com/office/drawing/2014/main" id="{05F3F339-F131-DF89-5DE0-C10C08B960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90911" y="8073614"/>
            <a:ext cx="856522" cy="857744"/>
          </a:xfrm>
          <a:prstGeom prst="rect">
            <a:avLst/>
          </a:prstGeom>
        </p:spPr>
      </p:pic>
      <mc:AlternateContent xmlns:mc="http://schemas.openxmlformats.org/markup-compatibility/2006">
        <mc:Choice xmlns:am3d="http://schemas.microsoft.com/office/drawing/2017/model3d" Requires="am3d">
          <p:graphicFrame>
            <p:nvGraphicFramePr>
              <p:cNvPr id="65" name="3D Model 64" descr="Football Soccer Ball">
                <a:extLst>
                  <a:ext uri="{FF2B5EF4-FFF2-40B4-BE49-F238E27FC236}">
                    <a16:creationId xmlns:a16="http://schemas.microsoft.com/office/drawing/2014/main" id="{D1BCDCA8-5A76-0E14-EF76-83AE0C35578D}"/>
                  </a:ext>
                </a:extLst>
              </p:cNvPr>
              <p:cNvGraphicFramePr>
                <a:graphicFrameLocks noChangeAspect="1"/>
              </p:cNvGraphicFramePr>
              <p:nvPr>
                <p:extLst>
                  <p:ext uri="{D42A27DB-BD31-4B8C-83A1-F6EECF244321}">
                    <p14:modId xmlns:p14="http://schemas.microsoft.com/office/powerpoint/2010/main" val="2855883592"/>
                  </p:ext>
                </p:extLst>
              </p:nvPr>
            </p:nvGraphicFramePr>
            <p:xfrm>
              <a:off x="480711" y="6867487"/>
              <a:ext cx="929277" cy="929277"/>
            </p:xfrm>
            <a:graphic>
              <a:graphicData uri="http://schemas.microsoft.com/office/drawing/2017/model3d">
                <am3d:model3d r:embed="rId4">
                  <am3d:spPr>
                    <a:xfrm>
                      <a:off x="0" y="0"/>
                      <a:ext cx="929277" cy="929277"/>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6716133" ay="2164320" az="7462223"/>
                    <am3d:postTrans dx="0" dy="0" dz="0"/>
                  </am3d:trans>
                  <am3d:raster rName="Office3DRenderer" rVer="16.0.8326">
                    <am3d:blip r:embed="rId7"/>
                  </am3d:raster>
                  <am3d:objViewport viewportSz="1536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5" name="3D Model 64" descr="Football Soccer Ball">
                <a:extLst>
                  <a:ext uri="{FF2B5EF4-FFF2-40B4-BE49-F238E27FC236}">
                    <a16:creationId xmlns:a16="http://schemas.microsoft.com/office/drawing/2014/main" id="{D1BCDCA8-5A76-0E14-EF76-83AE0C35578D}"/>
                  </a:ext>
                </a:extLst>
              </p:cNvPr>
              <p:cNvPicPr>
                <a:picLocks noGrp="1" noRot="1" noChangeAspect="1" noMove="1" noResize="1" noEditPoints="1" noAdjustHandles="1" noChangeArrowheads="1" noChangeShapeType="1" noCrop="1"/>
              </p:cNvPicPr>
              <p:nvPr/>
            </p:nvPicPr>
            <p:blipFill>
              <a:blip r:embed="rId7"/>
              <a:stretch>
                <a:fillRect/>
              </a:stretch>
            </p:blipFill>
            <p:spPr>
              <a:xfrm>
                <a:off x="480711" y="6867487"/>
                <a:ext cx="929277" cy="9292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6" name="3D Model 65" descr="Football Soccer Ball">
                <a:extLst>
                  <a:ext uri="{FF2B5EF4-FFF2-40B4-BE49-F238E27FC236}">
                    <a16:creationId xmlns:a16="http://schemas.microsoft.com/office/drawing/2014/main" id="{02A52431-9050-9151-BD6B-49CEACA58644}"/>
                  </a:ext>
                </a:extLst>
              </p:cNvPr>
              <p:cNvGraphicFramePr>
                <a:graphicFrameLocks noChangeAspect="1"/>
              </p:cNvGraphicFramePr>
              <p:nvPr>
                <p:extLst>
                  <p:ext uri="{D42A27DB-BD31-4B8C-83A1-F6EECF244321}">
                    <p14:modId xmlns:p14="http://schemas.microsoft.com/office/powerpoint/2010/main" val="2080446880"/>
                  </p:ext>
                </p:extLst>
              </p:nvPr>
            </p:nvGraphicFramePr>
            <p:xfrm>
              <a:off x="468266" y="5653270"/>
              <a:ext cx="910313" cy="929277"/>
            </p:xfrm>
            <a:graphic>
              <a:graphicData uri="http://schemas.microsoft.com/office/drawing/2017/model3d">
                <am3d:model3d r:embed="rId4">
                  <am3d:spPr>
                    <a:xfrm>
                      <a:off x="0" y="0"/>
                      <a:ext cx="910313" cy="929277"/>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1781518" ay="4139382" az="-1681564"/>
                    <am3d:postTrans dx="0" dy="0" dz="0"/>
                  </am3d:trans>
                  <am3d:raster rName="Office3DRenderer" rVer="16.0.8326">
                    <am3d:blip r:embed="rId8"/>
                  </am3d:raster>
                  <am3d:objViewport viewportSz="1536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6" name="3D Model 65" descr="Football Soccer Ball">
                <a:extLst>
                  <a:ext uri="{FF2B5EF4-FFF2-40B4-BE49-F238E27FC236}">
                    <a16:creationId xmlns:a16="http://schemas.microsoft.com/office/drawing/2014/main" id="{02A52431-9050-9151-BD6B-49CEACA58644}"/>
                  </a:ext>
                </a:extLst>
              </p:cNvPr>
              <p:cNvPicPr>
                <a:picLocks noGrp="1" noRot="1" noChangeAspect="1" noMove="1" noResize="1" noEditPoints="1" noAdjustHandles="1" noChangeArrowheads="1" noChangeShapeType="1" noCrop="1"/>
              </p:cNvPicPr>
              <p:nvPr/>
            </p:nvPicPr>
            <p:blipFill>
              <a:blip r:embed="rId8"/>
              <a:stretch>
                <a:fillRect/>
              </a:stretch>
            </p:blipFill>
            <p:spPr>
              <a:xfrm>
                <a:off x="468266" y="5653270"/>
                <a:ext cx="910313" cy="9292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7" name="3D Model 66" descr="Football Soccer Ball">
                <a:extLst>
                  <a:ext uri="{FF2B5EF4-FFF2-40B4-BE49-F238E27FC236}">
                    <a16:creationId xmlns:a16="http://schemas.microsoft.com/office/drawing/2014/main" id="{AAEA57B9-3F1F-A94D-ECFF-9812DDCA7683}"/>
                  </a:ext>
                </a:extLst>
              </p:cNvPr>
              <p:cNvGraphicFramePr>
                <a:graphicFrameLocks noChangeAspect="1"/>
              </p:cNvGraphicFramePr>
              <p:nvPr>
                <p:extLst>
                  <p:ext uri="{D42A27DB-BD31-4B8C-83A1-F6EECF244321}">
                    <p14:modId xmlns:p14="http://schemas.microsoft.com/office/powerpoint/2010/main" val="1005973689"/>
                  </p:ext>
                </p:extLst>
              </p:nvPr>
            </p:nvGraphicFramePr>
            <p:xfrm>
              <a:off x="430634" y="4447767"/>
              <a:ext cx="920203" cy="910313"/>
            </p:xfrm>
            <a:graphic>
              <a:graphicData uri="http://schemas.microsoft.com/office/drawing/2017/model3d">
                <am3d:model3d r:embed="rId4">
                  <am3d:spPr>
                    <a:xfrm>
                      <a:off x="0" y="0"/>
                      <a:ext cx="920203" cy="910313"/>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2918145" ay="4088192" az="-2790386"/>
                    <am3d:postTrans dx="0" dy="0" dz="0"/>
                  </am3d:trans>
                  <am3d:raster rName="Office3DRenderer" rVer="16.0.8326">
                    <am3d:blip r:embed="rId5"/>
                  </am3d:raster>
                  <am3d:objViewport viewportSz="15361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7" name="3D Model 66" descr="Football Soccer Ball">
                <a:extLst>
                  <a:ext uri="{FF2B5EF4-FFF2-40B4-BE49-F238E27FC236}">
                    <a16:creationId xmlns:a16="http://schemas.microsoft.com/office/drawing/2014/main" id="{AAEA57B9-3F1F-A94D-ECFF-9812DDCA7683}"/>
                  </a:ext>
                </a:extLst>
              </p:cNvPr>
              <p:cNvPicPr>
                <a:picLocks noGrp="1" noRot="1" noChangeAspect="1" noMove="1" noResize="1" noEditPoints="1" noAdjustHandles="1" noChangeArrowheads="1" noChangeShapeType="1" noCrop="1"/>
              </p:cNvPicPr>
              <p:nvPr/>
            </p:nvPicPr>
            <p:blipFill>
              <a:blip r:embed="rId5"/>
              <a:stretch>
                <a:fillRect/>
              </a:stretch>
            </p:blipFill>
            <p:spPr>
              <a:xfrm>
                <a:off x="430634" y="4447767"/>
                <a:ext cx="920203" cy="910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8" name="3D Model 67" descr="Football Soccer Ball">
                <a:extLst>
                  <a:ext uri="{FF2B5EF4-FFF2-40B4-BE49-F238E27FC236}">
                    <a16:creationId xmlns:a16="http://schemas.microsoft.com/office/drawing/2014/main" id="{B860E492-2D85-0D85-EDB0-6D785EABDA38}"/>
                  </a:ext>
                </a:extLst>
              </p:cNvPr>
              <p:cNvGraphicFramePr>
                <a:graphicFrameLocks noChangeAspect="1"/>
              </p:cNvGraphicFramePr>
              <p:nvPr>
                <p:extLst>
                  <p:ext uri="{D42A27DB-BD31-4B8C-83A1-F6EECF244321}">
                    <p14:modId xmlns:p14="http://schemas.microsoft.com/office/powerpoint/2010/main" val="1417883082"/>
                  </p:ext>
                </p:extLst>
              </p:nvPr>
            </p:nvGraphicFramePr>
            <p:xfrm>
              <a:off x="524109" y="8150690"/>
              <a:ext cx="920202" cy="910312"/>
            </p:xfrm>
            <a:graphic>
              <a:graphicData uri="http://schemas.microsoft.com/office/drawing/2017/model3d">
                <am3d:model3d r:embed="rId4">
                  <am3d:spPr>
                    <a:xfrm>
                      <a:off x="0" y="0"/>
                      <a:ext cx="920202" cy="910312"/>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2918145" ay="4088192" az="-2790386"/>
                    <am3d:postTrans dx="0" dy="0" dz="0"/>
                  </am3d:trans>
                  <am3d:raster rName="Office3DRenderer" rVer="16.0.8326">
                    <am3d:blip r:embed="rId9"/>
                  </am3d:raster>
                  <am3d:objViewport viewportSz="1536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Football Soccer Ball">
                <a:extLst>
                  <a:ext uri="{FF2B5EF4-FFF2-40B4-BE49-F238E27FC236}">
                    <a16:creationId xmlns:a16="http://schemas.microsoft.com/office/drawing/2014/main" id="{B860E492-2D85-0D85-EDB0-6D785EABDA38}"/>
                  </a:ext>
                </a:extLst>
              </p:cNvPr>
              <p:cNvPicPr>
                <a:picLocks noGrp="1" noRot="1" noChangeAspect="1" noMove="1" noResize="1" noEditPoints="1" noAdjustHandles="1" noChangeArrowheads="1" noChangeShapeType="1" noCrop="1"/>
              </p:cNvPicPr>
              <p:nvPr/>
            </p:nvPicPr>
            <p:blipFill>
              <a:blip r:embed="rId9"/>
              <a:stretch>
                <a:fillRect/>
              </a:stretch>
            </p:blipFill>
            <p:spPr>
              <a:xfrm>
                <a:off x="524109" y="8150690"/>
                <a:ext cx="920202" cy="910312"/>
              </a:xfrm>
              <a:prstGeom prst="rect">
                <a:avLst/>
              </a:prstGeom>
            </p:spPr>
          </p:pic>
        </mc:Fallback>
      </mc:AlternateContent>
      <p:sp>
        <p:nvSpPr>
          <p:cNvPr id="71" name="TextBox 70">
            <a:extLst>
              <a:ext uri="{FF2B5EF4-FFF2-40B4-BE49-F238E27FC236}">
                <a16:creationId xmlns:a16="http://schemas.microsoft.com/office/drawing/2014/main" id="{471B3C6F-DC37-B2C8-95EE-09E3A1F8FFBC}"/>
              </a:ext>
            </a:extLst>
          </p:cNvPr>
          <p:cNvSpPr txBox="1"/>
          <p:nvPr/>
        </p:nvSpPr>
        <p:spPr>
          <a:xfrm>
            <a:off x="549441" y="2543480"/>
            <a:ext cx="962298" cy="523220"/>
          </a:xfrm>
          <a:prstGeom prst="rect">
            <a:avLst/>
          </a:prstGeom>
          <a:noFill/>
        </p:spPr>
        <p:txBody>
          <a:bodyPr wrap="square" rtlCol="0">
            <a:spAutoFit/>
          </a:bodyPr>
          <a:lstStyle/>
          <a:p>
            <a:r>
              <a:rPr lang="en-IN" sz="2800" b="1" dirty="0">
                <a:solidFill>
                  <a:srgbClr val="0070C0"/>
                </a:solidFill>
              </a:rPr>
              <a:t>1930</a:t>
            </a:r>
          </a:p>
        </p:txBody>
      </p:sp>
      <p:sp>
        <p:nvSpPr>
          <p:cNvPr id="72" name="TextBox 71">
            <a:extLst>
              <a:ext uri="{FF2B5EF4-FFF2-40B4-BE49-F238E27FC236}">
                <a16:creationId xmlns:a16="http://schemas.microsoft.com/office/drawing/2014/main" id="{05C32D97-BE60-A325-A016-AD5D2AF44DF0}"/>
              </a:ext>
            </a:extLst>
          </p:cNvPr>
          <p:cNvSpPr txBox="1"/>
          <p:nvPr/>
        </p:nvSpPr>
        <p:spPr>
          <a:xfrm>
            <a:off x="16712380" y="2480136"/>
            <a:ext cx="967301" cy="523220"/>
          </a:xfrm>
          <a:prstGeom prst="rect">
            <a:avLst/>
          </a:prstGeom>
          <a:noFill/>
        </p:spPr>
        <p:txBody>
          <a:bodyPr wrap="square" rtlCol="0">
            <a:spAutoFit/>
          </a:bodyPr>
          <a:lstStyle/>
          <a:p>
            <a:r>
              <a:rPr lang="en-IN" sz="2800" b="1" dirty="0">
                <a:solidFill>
                  <a:srgbClr val="0070C0"/>
                </a:solidFill>
              </a:rPr>
              <a:t>2014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TotalTime>
  <Words>1239</Words>
  <Application>Microsoft Office PowerPoint</Application>
  <PresentationFormat>Custom</PresentationFormat>
  <Paragraphs>119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Open Sans Extra Bold</vt:lpstr>
      <vt:lpstr>Poppins Bold</vt:lpstr>
      <vt:lpstr>Arial</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Saniya</dc:creator>
  <cp:lastModifiedBy>saniyamodestelegance@outlook.com</cp:lastModifiedBy>
  <cp:revision>4</cp:revision>
  <dcterms:created xsi:type="dcterms:W3CDTF">2006-08-16T00:00:00Z</dcterms:created>
  <dcterms:modified xsi:type="dcterms:W3CDTF">2024-08-27T06:43:30Z</dcterms:modified>
  <dc:identifier>DAGO8chBi6U</dc:identifier>
</cp:coreProperties>
</file>